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392" r:id="rId2"/>
    <p:sldId id="384" r:id="rId3"/>
    <p:sldId id="351" r:id="rId4"/>
    <p:sldId id="342" r:id="rId5"/>
    <p:sldId id="347" r:id="rId6"/>
    <p:sldId id="343" r:id="rId7"/>
    <p:sldId id="385" r:id="rId8"/>
    <p:sldId id="361" r:id="rId9"/>
    <p:sldId id="358" r:id="rId10"/>
    <p:sldId id="318" r:id="rId11"/>
    <p:sldId id="353" r:id="rId12"/>
    <p:sldId id="354" r:id="rId13"/>
    <p:sldId id="320" r:id="rId14"/>
    <p:sldId id="321" r:id="rId15"/>
    <p:sldId id="356" r:id="rId16"/>
    <p:sldId id="323" r:id="rId17"/>
    <p:sldId id="325" r:id="rId18"/>
    <p:sldId id="261" r:id="rId19"/>
    <p:sldId id="272" r:id="rId20"/>
    <p:sldId id="394" r:id="rId21"/>
    <p:sldId id="305" r:id="rId22"/>
    <p:sldId id="317" r:id="rId23"/>
    <p:sldId id="314" r:id="rId24"/>
    <p:sldId id="313" r:id="rId25"/>
    <p:sldId id="259" r:id="rId26"/>
    <p:sldId id="306" r:id="rId27"/>
    <p:sldId id="307" r:id="rId28"/>
    <p:sldId id="308" r:id="rId29"/>
    <p:sldId id="316" r:id="rId30"/>
    <p:sldId id="266" r:id="rId31"/>
    <p:sldId id="277" r:id="rId32"/>
    <p:sldId id="326" r:id="rId33"/>
    <p:sldId id="401" r:id="rId34"/>
    <p:sldId id="341" r:id="rId35"/>
    <p:sldId id="365" r:id="rId36"/>
    <p:sldId id="393" r:id="rId37"/>
    <p:sldId id="395" r:id="rId38"/>
    <p:sldId id="367" r:id="rId39"/>
    <p:sldId id="409" r:id="rId40"/>
    <p:sldId id="407" r:id="rId41"/>
    <p:sldId id="370" r:id="rId42"/>
    <p:sldId id="375" r:id="rId43"/>
    <p:sldId id="363" r:id="rId44"/>
    <p:sldId id="386" r:id="rId45"/>
    <p:sldId id="327" r:id="rId46"/>
    <p:sldId id="268" r:id="rId47"/>
    <p:sldId id="275" r:id="rId48"/>
    <p:sldId id="280" r:id="rId49"/>
    <p:sldId id="274" r:id="rId50"/>
    <p:sldId id="403" r:id="rId51"/>
    <p:sldId id="278" r:id="rId52"/>
    <p:sldId id="328" r:id="rId53"/>
    <p:sldId id="329" r:id="rId54"/>
    <p:sldId id="330" r:id="rId55"/>
    <p:sldId id="333" r:id="rId56"/>
    <p:sldId id="335" r:id="rId57"/>
    <p:sldId id="338" r:id="rId58"/>
    <p:sldId id="376" r:id="rId59"/>
    <p:sldId id="377" r:id="rId60"/>
    <p:sldId id="390" r:id="rId61"/>
    <p:sldId id="379" r:id="rId62"/>
    <p:sldId id="380" r:id="rId63"/>
    <p:sldId id="381" r:id="rId64"/>
    <p:sldId id="382" r:id="rId65"/>
    <p:sldId id="373" r:id="rId66"/>
    <p:sldId id="408" r:id="rId67"/>
    <p:sldId id="339" r:id="rId68"/>
    <p:sldId id="362" r:id="rId69"/>
    <p:sldId id="406" r:id="rId70"/>
    <p:sldId id="383" r:id="rId7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84" d="100"/>
          <a:sy n="184" d="100"/>
        </p:scale>
        <p:origin x="-1434" y="-84"/>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144" d="100"/>
          <a:sy n="144" d="100"/>
        </p:scale>
        <p:origin x="-4458"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CDD3694-8506-45E3-A6E6-56726B845379}" type="datetimeFigureOut">
              <a:rPr lang="en-US" smtClean="0"/>
              <a:t>9/18/2015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1A6BF30-F6B6-4558-9916-687991679597}" type="slidenum">
              <a:rPr lang="en-US" smtClean="0"/>
              <a:t>‹#›</a:t>
            </a:fld>
            <a:endParaRPr lang="en-US"/>
          </a:p>
        </p:txBody>
      </p:sp>
    </p:spTree>
    <p:extLst>
      <p:ext uri="{BB962C8B-B14F-4D97-AF65-F5344CB8AC3E}">
        <p14:creationId xmlns:p14="http://schemas.microsoft.com/office/powerpoint/2010/main" val="1160386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25BC973-7DD2-42A7-96C1-F762574A3053}" type="datetimeFigureOut">
              <a:rPr lang="en-US" smtClean="0"/>
              <a:t>9/18/2015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482D317-5E1E-449B-ADDD-22E955E5E8F5}" type="slidenum">
              <a:rPr lang="en-US" smtClean="0"/>
              <a:t>‹#›</a:t>
            </a:fld>
            <a:endParaRPr lang="en-US"/>
          </a:p>
        </p:txBody>
      </p:sp>
    </p:spTree>
    <p:extLst>
      <p:ext uri="{BB962C8B-B14F-4D97-AF65-F5344CB8AC3E}">
        <p14:creationId xmlns:p14="http://schemas.microsoft.com/office/powerpoint/2010/main" val="2149763894"/>
      </p:ext>
    </p:extLst>
  </p:cSld>
  <p:clrMap bg1="lt1" tx1="dk1" bg2="lt2" tx2="dk2" accent1="accent1" accent2="accent2" accent3="accent3" accent4="accent4" accent5="accent5" accent6="accent6" hlink="hlink" folHlink="folHlink"/>
  <p:notesStyle>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1</a:t>
            </a:fld>
            <a:endParaRPr lang="en-US"/>
          </a:p>
        </p:txBody>
      </p:sp>
    </p:spTree>
    <p:extLst>
      <p:ext uri="{BB962C8B-B14F-4D97-AF65-F5344CB8AC3E}">
        <p14:creationId xmlns:p14="http://schemas.microsoft.com/office/powerpoint/2010/main" val="10938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the west of Atlas Cove is the Laurens Peninsula, a prime target for research on the geology and biology of Heard Island. Exploration of this area will be done on foot, as short forays from the main camp.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10</a:t>
            </a:fld>
            <a:endParaRPr lang="en-US"/>
          </a:p>
        </p:txBody>
      </p:sp>
    </p:spTree>
    <p:extLst>
      <p:ext uri="{BB962C8B-B14F-4D97-AF65-F5344CB8AC3E}">
        <p14:creationId xmlns:p14="http://schemas.microsoft.com/office/powerpoint/2010/main" val="4067355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Azorella Peninsula provides protection for a variety of seals, seabirds, and an incompletely described insect and microfauna. The VKØEK campsite will be approximately at the red mark. The peninsula</a:t>
            </a:r>
            <a:r>
              <a:rPr lang="en-US" baseline="0" dirty="0" smtClean="0"/>
              <a:t> is </a:t>
            </a:r>
            <a:r>
              <a:rPr lang="en-US" dirty="0" smtClean="0"/>
              <a:t>normally is off-limits to visitors.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11</a:t>
            </a:fld>
            <a:endParaRPr lang="en-US"/>
          </a:p>
        </p:txBody>
      </p:sp>
    </p:spTree>
    <p:extLst>
      <p:ext uri="{BB962C8B-B14F-4D97-AF65-F5344CB8AC3E}">
        <p14:creationId xmlns:p14="http://schemas.microsoft.com/office/powerpoint/2010/main" val="2071153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Ruins of the 1947 Australian research camp (ANARE) can still be seen near the safe beach landing in the hook of the Cove. Two white dots in this image </a:t>
            </a:r>
            <a:r>
              <a:rPr lang="en-US" dirty="0"/>
              <a:t>just to the NW of these </a:t>
            </a:r>
            <a:r>
              <a:rPr lang="en-US" dirty="0" smtClean="0"/>
              <a:t>ruins are shelters installed by the Australian government. The 2016 VKØEK </a:t>
            </a:r>
            <a:r>
              <a:rPr lang="en-US" dirty="0"/>
              <a:t>DXpedition will establish the main </a:t>
            </a:r>
            <a:r>
              <a:rPr lang="en-US" dirty="0" smtClean="0"/>
              <a:t>camp close to these shelters, at or near</a:t>
            </a:r>
            <a:r>
              <a:rPr lang="en-US" baseline="0" dirty="0" smtClean="0"/>
              <a:t> the red mark.</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12</a:t>
            </a:fld>
            <a:endParaRPr lang="en-US"/>
          </a:p>
        </p:txBody>
      </p:sp>
    </p:spTree>
    <p:extLst>
      <p:ext uri="{BB962C8B-B14F-4D97-AF65-F5344CB8AC3E}">
        <p14:creationId xmlns:p14="http://schemas.microsoft.com/office/powerpoint/2010/main" val="1819436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general view of the 1947 ANARE campsite, now totally in ruins and mostly blown away by the incessant high winds.</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13</a:t>
            </a:fld>
            <a:endParaRPr lang="en-US"/>
          </a:p>
        </p:txBody>
      </p:sp>
    </p:spTree>
    <p:extLst>
      <p:ext uri="{BB962C8B-B14F-4D97-AF65-F5344CB8AC3E}">
        <p14:creationId xmlns:p14="http://schemas.microsoft.com/office/powerpoint/2010/main" val="706420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view of the ANARE ruins in 1997. Again, almost all of these buildings are now destroyed.</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14</a:t>
            </a:fld>
            <a:endParaRPr lang="en-US"/>
          </a:p>
        </p:txBody>
      </p:sp>
    </p:spTree>
    <p:extLst>
      <p:ext uri="{BB962C8B-B14F-4D97-AF65-F5344CB8AC3E}">
        <p14:creationId xmlns:p14="http://schemas.microsoft.com/office/powerpoint/2010/main" val="2001818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 of the 1997 DXpedition VKØIR, with the ANARE ruins lying behind the expedition campsite. The radio antennas in the foreground are attached to a secondary campsite up the slope to the east of the main camp.</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15</a:t>
            </a:fld>
            <a:endParaRPr lang="en-US"/>
          </a:p>
        </p:txBody>
      </p:sp>
    </p:spTree>
    <p:extLst>
      <p:ext uri="{BB962C8B-B14F-4D97-AF65-F5344CB8AC3E}">
        <p14:creationId xmlns:p14="http://schemas.microsoft.com/office/powerpoint/2010/main" val="1300807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1997 expedition made use of commonly-used tents made by </a:t>
            </a:r>
            <a:r>
              <a:rPr lang="en-US" dirty="0" err="1" smtClean="0"/>
              <a:t>Weatherhaven</a:t>
            </a:r>
            <a:r>
              <a:rPr lang="en-US" dirty="0" smtClean="0"/>
              <a:t>. Two of the tents were for sleeping, one was for communications and radio operations, and one was the GEM (Greeting Eating Meeting) tent.</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16</a:t>
            </a:fld>
            <a:endParaRPr lang="en-US"/>
          </a:p>
        </p:txBody>
      </p:sp>
    </p:spTree>
    <p:extLst>
      <p:ext uri="{BB962C8B-B14F-4D97-AF65-F5344CB8AC3E}">
        <p14:creationId xmlns:p14="http://schemas.microsoft.com/office/powerpoint/2010/main" val="205114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Location of the main 2016 VKØEK campsite at Atlas </a:t>
            </a:r>
            <a:r>
              <a:rPr lang="en-US" dirty="0"/>
              <a:t>C</a:t>
            </a:r>
            <a:r>
              <a:rPr lang="en-US" dirty="0" smtClean="0"/>
              <a:t>ove. The ANARE ruins are considered off-limits.</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17</a:t>
            </a:fld>
            <a:endParaRPr lang="en-US"/>
          </a:p>
        </p:txBody>
      </p:sp>
    </p:spTree>
    <p:extLst>
      <p:ext uri="{BB962C8B-B14F-4D97-AF65-F5344CB8AC3E}">
        <p14:creationId xmlns:p14="http://schemas.microsoft.com/office/powerpoint/2010/main" val="1842302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conceptual rendering of an aerial view of the VKØEK campsite, looking to the NW.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18</a:t>
            </a:fld>
            <a:endParaRPr lang="en-US"/>
          </a:p>
        </p:txBody>
      </p:sp>
    </p:spTree>
    <p:extLst>
      <p:ext uri="{BB962C8B-B14F-4D97-AF65-F5344CB8AC3E}">
        <p14:creationId xmlns:p14="http://schemas.microsoft.com/office/powerpoint/2010/main" val="178654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conceptual rendering of the main camp at Atlas Cove. The two green shelters are the expedition tents, made by HDT Global. The gold shelters and the </a:t>
            </a:r>
            <a:r>
              <a:rPr lang="en-US" dirty="0"/>
              <a:t>blue sphere </a:t>
            </a:r>
            <a:r>
              <a:rPr lang="en-US" dirty="0" smtClean="0"/>
              <a:t>are refuges installed by the Australian Antarctic Division, to be used only in case of emergency. The antenna layout is purely symbolic–the actual design is based mostly on vertical four-square arrays.</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19</a:t>
            </a:fld>
            <a:endParaRPr lang="en-US"/>
          </a:p>
        </p:txBody>
      </p:sp>
    </p:spTree>
    <p:extLst>
      <p:ext uri="{BB962C8B-B14F-4D97-AF65-F5344CB8AC3E}">
        <p14:creationId xmlns:p14="http://schemas.microsoft.com/office/powerpoint/2010/main" val="3183608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Heard Island is located at 53°S 73°E, about 1000 miles from Antarctica</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2</a:t>
            </a:fld>
            <a:endParaRPr lang="en-US"/>
          </a:p>
        </p:txBody>
      </p:sp>
    </p:spTree>
    <p:extLst>
      <p:ext uri="{BB962C8B-B14F-4D97-AF65-F5344CB8AC3E}">
        <p14:creationId xmlns:p14="http://schemas.microsoft.com/office/powerpoint/2010/main" val="1644187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Simulation of the main shelters at Atlas Cove, with the Laurens</a:t>
            </a:r>
            <a:r>
              <a:rPr lang="en-US" baseline="0" dirty="0" smtClean="0"/>
              <a:t> Peninsula in the background.</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20</a:t>
            </a:fld>
            <a:endParaRPr lang="en-US"/>
          </a:p>
        </p:txBody>
      </p:sp>
    </p:spTree>
    <p:extLst>
      <p:ext uri="{BB962C8B-B14F-4D97-AF65-F5344CB8AC3E}">
        <p14:creationId xmlns:p14="http://schemas.microsoft.com/office/powerpoint/2010/main" val="866497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Airbeam</a:t>
            </a:r>
            <a:r>
              <a:rPr lang="en-US" dirty="0" smtClean="0"/>
              <a:t> </a:t>
            </a:r>
            <a:r>
              <a:rPr lang="en-US" dirty="0"/>
              <a:t>shelters are inflated by an air compressor in about 15 minutes (each). </a:t>
            </a:r>
            <a:r>
              <a:rPr lang="en-US" dirty="0" smtClean="0"/>
              <a:t>They are connected by a protected passageway. Access to and from the outside is through doors at each end of the tents, and from the passageway. The shelters are </a:t>
            </a:r>
            <a:r>
              <a:rPr lang="en-US" dirty="0"/>
              <a:t>20 x 21 ft</a:t>
            </a:r>
            <a:r>
              <a:rPr lang="en-US" dirty="0" smtClean="0"/>
              <a:t>., and have hard floors.</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21</a:t>
            </a:fld>
            <a:endParaRPr lang="en-US"/>
          </a:p>
        </p:txBody>
      </p:sp>
    </p:spTree>
    <p:extLst>
      <p:ext uri="{BB962C8B-B14F-4D97-AF65-F5344CB8AC3E}">
        <p14:creationId xmlns:p14="http://schemas.microsoft.com/office/powerpoint/2010/main" val="1331698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Provisional floor plan for the Atlas Cove main facilities. The left tent is the dormitory, with room for 16 cots plus storage. At right is the GEM tent, containing tables for food preparation and eating, radio and laboratory work tables, and active storage. The passageway between the tents is covered, so the team members can move within the facility without going outside.</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22</a:t>
            </a:fld>
            <a:endParaRPr lang="en-US"/>
          </a:p>
        </p:txBody>
      </p:sp>
    </p:spTree>
    <p:extLst>
      <p:ext uri="{BB962C8B-B14F-4D97-AF65-F5344CB8AC3E}">
        <p14:creationId xmlns:p14="http://schemas.microsoft.com/office/powerpoint/2010/main" val="668607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Rendering of the dormitory tent. Eight bunk beds provide for 16 persons. The central storage provides some isolation of the bunks, and protection for containers and supplies not needed in the GEM tent.</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23</a:t>
            </a:fld>
            <a:endParaRPr lang="en-US"/>
          </a:p>
        </p:txBody>
      </p:sp>
    </p:spTree>
    <p:extLst>
      <p:ext uri="{BB962C8B-B14F-4D97-AF65-F5344CB8AC3E}">
        <p14:creationId xmlns:p14="http://schemas.microsoft.com/office/powerpoint/2010/main" val="1648330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Conceptual</a:t>
            </a:r>
            <a:r>
              <a:rPr lang="en-US" baseline="0" dirty="0" smtClean="0"/>
              <a:t> p</a:t>
            </a:r>
            <a:r>
              <a:rPr lang="en-US" dirty="0" smtClean="0"/>
              <a:t>erspective rendering of the facility, from the GEM tent side.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24</a:t>
            </a:fld>
            <a:endParaRPr lang="en-US"/>
          </a:p>
        </p:txBody>
      </p:sp>
    </p:spTree>
    <p:extLst>
      <p:ext uri="{BB962C8B-B14F-4D97-AF65-F5344CB8AC3E}">
        <p14:creationId xmlns:p14="http://schemas.microsoft.com/office/powerpoint/2010/main" val="3405555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Showing the </a:t>
            </a:r>
            <a:r>
              <a:rPr lang="en-US" dirty="0" err="1" smtClean="0"/>
              <a:t>Airbeams</a:t>
            </a:r>
            <a:r>
              <a:rPr lang="en-US" dirty="0" smtClean="0"/>
              <a:t> that provide rigidity to the shelter. The beams are pressurized to 60 psi; each beam would hold up a small car. The shelters have inside canvas</a:t>
            </a:r>
            <a:r>
              <a:rPr lang="en-US" baseline="0" dirty="0" smtClean="0"/>
              <a:t> </a:t>
            </a:r>
            <a:r>
              <a:rPr lang="en-US" dirty="0" smtClean="0"/>
              <a:t>panels for insulation and moisture control.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25</a:t>
            </a:fld>
            <a:endParaRPr lang="en-US"/>
          </a:p>
        </p:txBody>
      </p:sp>
    </p:spTree>
    <p:extLst>
      <p:ext uri="{BB962C8B-B14F-4D97-AF65-F5344CB8AC3E}">
        <p14:creationId xmlns:p14="http://schemas.microsoft.com/office/powerpoint/2010/main" val="2056605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 view of the </a:t>
            </a:r>
            <a:r>
              <a:rPr lang="en-US" dirty="0" err="1" smtClean="0"/>
              <a:t>Airbeam</a:t>
            </a:r>
            <a:r>
              <a:rPr lang="en-US" dirty="0" smtClean="0"/>
              <a:t> shelters.</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26</a:t>
            </a:fld>
            <a:endParaRPr lang="en-US"/>
          </a:p>
        </p:txBody>
      </p:sp>
    </p:spTree>
    <p:extLst>
      <p:ext uri="{BB962C8B-B14F-4D97-AF65-F5344CB8AC3E}">
        <p14:creationId xmlns:p14="http://schemas.microsoft.com/office/powerpoint/2010/main" val="262365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 view of the shelters, with the covers removed. This is mage is purely artwork–in reality, the covers are an integral part of the shelters and are not removable.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27</a:t>
            </a:fld>
            <a:endParaRPr lang="en-US"/>
          </a:p>
        </p:txBody>
      </p:sp>
    </p:spTree>
    <p:extLst>
      <p:ext uri="{BB962C8B-B14F-4D97-AF65-F5344CB8AC3E}">
        <p14:creationId xmlns:p14="http://schemas.microsoft.com/office/powerpoint/2010/main" val="3531221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Closer view of the furnishings in the GEM tent. The drawing is to scale, allowing realistic planning for the furniture, storage, and operating tables.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28</a:t>
            </a:fld>
            <a:endParaRPr lang="en-US"/>
          </a:p>
        </p:txBody>
      </p:sp>
    </p:spTree>
    <p:extLst>
      <p:ext uri="{BB962C8B-B14F-4D97-AF65-F5344CB8AC3E}">
        <p14:creationId xmlns:p14="http://schemas.microsoft.com/office/powerpoint/2010/main" val="3320792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view of the GEM tent:</a:t>
            </a:r>
            <a:r>
              <a:rPr lang="en-US" baseline="0" dirty="0" smtClean="0"/>
              <a:t> </a:t>
            </a:r>
            <a:r>
              <a:rPr lang="en-US" dirty="0" smtClean="0"/>
              <a:t>the main living, working, and research facility. The furniture arrangement is not final–it enables the design to establish the inventory and logistics of the equipment and supplies for the operation.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29</a:t>
            </a:fld>
            <a:endParaRPr lang="en-US"/>
          </a:p>
        </p:txBody>
      </p:sp>
    </p:spTree>
    <p:extLst>
      <p:ext uri="{BB962C8B-B14F-4D97-AF65-F5344CB8AC3E}">
        <p14:creationId xmlns:p14="http://schemas.microsoft.com/office/powerpoint/2010/main" val="359399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2016 Expedition will start in Cape Town, South Africa, on or around March 10, 2016, spend nominally 3 weeks at Heard Island, and continue to Fremantle, Australia, arriving on or around April 22, 2016.</a:t>
            </a:r>
            <a:endParaRPr lang="en-US" dirty="0"/>
          </a:p>
        </p:txBody>
      </p:sp>
      <p:sp>
        <p:nvSpPr>
          <p:cNvPr id="4" name="Slide Number Placeholder 3"/>
          <p:cNvSpPr>
            <a:spLocks noGrp="1"/>
          </p:cNvSpPr>
          <p:nvPr>
            <p:ph type="sldNum" sz="quarter" idx="10"/>
          </p:nvPr>
        </p:nvSpPr>
        <p:spPr/>
        <p:txBody>
          <a:bodyPr/>
          <a:lstStyle/>
          <a:p>
            <a:fld id="{3C9322B7-89FB-480B-A062-FE0395193CE7}" type="slidenum">
              <a:rPr lang="en-US" smtClean="0"/>
              <a:t>3</a:t>
            </a:fld>
            <a:endParaRPr lang="en-US"/>
          </a:p>
        </p:txBody>
      </p:sp>
    </p:spTree>
    <p:extLst>
      <p:ext uri="{BB962C8B-B14F-4D97-AF65-F5344CB8AC3E}">
        <p14:creationId xmlns:p14="http://schemas.microsoft.com/office/powerpoint/2010/main" val="741823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Inside an </a:t>
            </a:r>
            <a:r>
              <a:rPr lang="en-US" dirty="0" err="1" smtClean="0"/>
              <a:t>Airbeam</a:t>
            </a:r>
            <a:r>
              <a:rPr lang="en-US" dirty="0" smtClean="0"/>
              <a:t> shelter. This one was procured by the VKØEK team to evaluate its appropriateness for use on Heard Island</a:t>
            </a:r>
            <a:r>
              <a:rPr lang="en-US" baseline="0" dirty="0" smtClean="0"/>
              <a:t> (it was deemed </a:t>
            </a:r>
            <a:r>
              <a:rPr lang="en-US" i="1" baseline="0" dirty="0" smtClean="0"/>
              <a:t>perfectly</a:t>
            </a:r>
            <a:r>
              <a:rPr lang="en-US" baseline="0" dirty="0" smtClean="0"/>
              <a:t> appropriate!).</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30</a:t>
            </a:fld>
            <a:endParaRPr lang="en-US"/>
          </a:p>
        </p:txBody>
      </p:sp>
    </p:spTree>
    <p:extLst>
      <p:ext uri="{BB962C8B-B14F-4D97-AF65-F5344CB8AC3E}">
        <p14:creationId xmlns:p14="http://schemas.microsoft.com/office/powerpoint/2010/main" val="1577443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Drone-view</a:t>
            </a:r>
            <a:r>
              <a:rPr lang="en-US" baseline="0" dirty="0" smtClean="0"/>
              <a:t> of the main camp at Atlas Cove. The gold shelters are permanent refuges. There is discussion about installing a remote automatic weather station (shown schematically).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31</a:t>
            </a:fld>
            <a:endParaRPr lang="en-US"/>
          </a:p>
        </p:txBody>
      </p:sp>
    </p:spTree>
    <p:extLst>
      <p:ext uri="{BB962C8B-B14F-4D97-AF65-F5344CB8AC3E}">
        <p14:creationId xmlns:p14="http://schemas.microsoft.com/office/powerpoint/2010/main" val="2822165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actual refuge</a:t>
            </a:r>
            <a:r>
              <a:rPr lang="en-US" baseline="0" dirty="0" smtClean="0"/>
              <a:t> shelters at Atlas Cove. These were fabricated from water tanks 9 ft. in diameter.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32</a:t>
            </a:fld>
            <a:endParaRPr lang="en-US"/>
          </a:p>
        </p:txBody>
      </p:sp>
    </p:spTree>
    <p:extLst>
      <p:ext uri="{BB962C8B-B14F-4D97-AF65-F5344CB8AC3E}">
        <p14:creationId xmlns:p14="http://schemas.microsoft.com/office/powerpoint/2010/main" val="3694451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Conceptual layout of the VKØEK stations at Atlas Cove. The two sites are connected by a high-power </a:t>
            </a:r>
            <a:r>
              <a:rPr lang="en-US" dirty="0" err="1" smtClean="0"/>
              <a:t>WiFi</a:t>
            </a:r>
            <a:r>
              <a:rPr lang="en-US" dirty="0" smtClean="0"/>
              <a:t>. The satellite connection is in the main site at rear.</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33</a:t>
            </a:fld>
            <a:endParaRPr lang="en-US"/>
          </a:p>
        </p:txBody>
      </p:sp>
    </p:spTree>
    <p:extLst>
      <p:ext uri="{BB962C8B-B14F-4D97-AF65-F5344CB8AC3E}">
        <p14:creationId xmlns:p14="http://schemas.microsoft.com/office/powerpoint/2010/main" val="519273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DX world around Heard Island. With the antipode near Saskatoon, Canada, North</a:t>
            </a:r>
            <a:r>
              <a:rPr lang="en-US" baseline="0" dirty="0" smtClean="0"/>
              <a:t> America is spread out over then entire azimuth, making it difficult to know precisely which path signals follow.</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34</a:t>
            </a:fld>
            <a:endParaRPr lang="en-US"/>
          </a:p>
        </p:txBody>
      </p:sp>
    </p:spTree>
    <p:extLst>
      <p:ext uri="{BB962C8B-B14F-4D97-AF65-F5344CB8AC3E}">
        <p14:creationId xmlns:p14="http://schemas.microsoft.com/office/powerpoint/2010/main" val="3124647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Solar Cycle,</a:t>
            </a:r>
            <a:r>
              <a:rPr lang="en-US" baseline="0" dirty="0" smtClean="0"/>
              <a:t> showing the fall-off currently underway. When VKØEK is activated, there should still be reasonable propagation on the middle bands.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35</a:t>
            </a:fld>
            <a:endParaRPr lang="en-US"/>
          </a:p>
        </p:txBody>
      </p:sp>
    </p:spTree>
    <p:extLst>
      <p:ext uri="{BB962C8B-B14F-4D97-AF65-F5344CB8AC3E}">
        <p14:creationId xmlns:p14="http://schemas.microsoft.com/office/powerpoint/2010/main" val="1470508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Wiring diagram for VKØEK. The emphasis in this diagram is on the dataflow, including the </a:t>
            </a:r>
            <a:r>
              <a:rPr lang="en-US" baseline="0" dirty="0" err="1" smtClean="0"/>
              <a:t>WiFi</a:t>
            </a:r>
            <a:r>
              <a:rPr lang="en-US" baseline="0" dirty="0" smtClean="0"/>
              <a:t> and satellite connections.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36</a:t>
            </a:fld>
            <a:endParaRPr lang="en-US"/>
          </a:p>
        </p:txBody>
      </p:sp>
    </p:spTree>
    <p:extLst>
      <p:ext uri="{BB962C8B-B14F-4D97-AF65-F5344CB8AC3E}">
        <p14:creationId xmlns:p14="http://schemas.microsoft.com/office/powerpoint/2010/main" val="3010999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 equipment to be used for all stations at VKØEK. Several amplifiers</a:t>
            </a:r>
            <a:r>
              <a:rPr lang="en-US" baseline="0" dirty="0" smtClean="0"/>
              <a:t> are under consideration.</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37</a:t>
            </a:fld>
            <a:endParaRPr lang="en-US"/>
          </a:p>
        </p:txBody>
      </p:sp>
    </p:spTree>
    <p:extLst>
      <p:ext uri="{BB962C8B-B14F-4D97-AF65-F5344CB8AC3E}">
        <p14:creationId xmlns:p14="http://schemas.microsoft.com/office/powerpoint/2010/main" val="1661213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Block diagram of the VKØEK</a:t>
            </a:r>
            <a:r>
              <a:rPr lang="en-US" baseline="0" dirty="0" smtClean="0"/>
              <a:t> </a:t>
            </a:r>
            <a:r>
              <a:rPr lang="en-US" dirty="0" smtClean="0"/>
              <a:t>stations. At Atlas Cove there are nominally 4 stations,</a:t>
            </a:r>
            <a:r>
              <a:rPr lang="en-US" baseline="0" dirty="0" smtClean="0"/>
              <a:t> with 2 backups. At Spit Bay there will be another 2 stations.</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38</a:t>
            </a:fld>
            <a:endParaRPr lang="en-US"/>
          </a:p>
        </p:txBody>
      </p:sp>
    </p:spTree>
    <p:extLst>
      <p:ext uri="{BB962C8B-B14F-4D97-AF65-F5344CB8AC3E}">
        <p14:creationId xmlns:p14="http://schemas.microsoft.com/office/powerpoint/2010/main" val="773507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antennas</a:t>
            </a:r>
            <a:r>
              <a:rPr lang="en-US" baseline="0" dirty="0" smtClean="0"/>
              <a:t> to be used at VKØEK. The design is still undergoing optimization, hence will be shown later.</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39</a:t>
            </a:fld>
            <a:endParaRPr lang="en-US"/>
          </a:p>
        </p:txBody>
      </p:sp>
    </p:spTree>
    <p:extLst>
      <p:ext uri="{BB962C8B-B14F-4D97-AF65-F5344CB8AC3E}">
        <p14:creationId xmlns:p14="http://schemas.microsoft.com/office/powerpoint/2010/main" val="569708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Heard Island is covered with glaciers that slide down the slopes</a:t>
            </a:r>
            <a:r>
              <a:rPr lang="en-US" baseline="0" dirty="0" smtClean="0"/>
              <a:t> of the mountain. The volcano erupts every few years, most recently in mid-2015. The three main visitor areas are noted.</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4</a:t>
            </a:fld>
            <a:endParaRPr lang="en-US"/>
          </a:p>
        </p:txBody>
      </p:sp>
    </p:spTree>
    <p:extLst>
      <p:ext uri="{BB962C8B-B14F-4D97-AF65-F5344CB8AC3E}">
        <p14:creationId xmlns:p14="http://schemas.microsoft.com/office/powerpoint/2010/main" val="3742613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layout for DXA, the real-time online</a:t>
            </a:r>
            <a:r>
              <a:rPr lang="en-US" baseline="0" dirty="0" smtClean="0"/>
              <a:t> log server. The satellite most likely to be used is Inmarsat BGAN, although a new high-speed </a:t>
            </a:r>
            <a:r>
              <a:rPr lang="en-US" baseline="0" dirty="0" err="1" smtClean="0"/>
              <a:t>Ka</a:t>
            </a:r>
            <a:r>
              <a:rPr lang="en-US" baseline="0" dirty="0" smtClean="0"/>
              <a:t> mode has very recently become available that could enable real-time video.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40</a:t>
            </a:fld>
            <a:endParaRPr lang="en-US"/>
          </a:p>
        </p:txBody>
      </p:sp>
    </p:spTree>
    <p:extLst>
      <p:ext uri="{BB962C8B-B14F-4D97-AF65-F5344CB8AC3E}">
        <p14:creationId xmlns:p14="http://schemas.microsoft.com/office/powerpoint/2010/main" val="2773257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DXA web page. The DXer should watch this page to get confirmation of his valid QSO within 1 minute</a:t>
            </a:r>
            <a:r>
              <a:rPr lang="en-US" baseline="0" dirty="0" smtClean="0"/>
              <a:t> of logging it. Confirmation will come on the map, the lists, and in the log-in “greenie” table lower left. If a QSO is not confirmed, he should try to make another QSO.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41</a:t>
            </a:fld>
            <a:endParaRPr lang="en-US"/>
          </a:p>
        </p:txBody>
      </p:sp>
    </p:spTree>
    <p:extLst>
      <p:ext uri="{BB962C8B-B14F-4D97-AF65-F5344CB8AC3E}">
        <p14:creationId xmlns:p14="http://schemas.microsoft.com/office/powerpoint/2010/main" val="31833868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Atlas Cove, Big Ben presents a barrier to signals to and from North</a:t>
            </a:r>
            <a:r>
              <a:rPr lang="en-US" baseline="0" dirty="0" smtClean="0"/>
              <a:t> America, especially NA-West. Modeling with HFTA (High Frequency Terrain Analysis) has been used to optimize the antennas, and also to plan for a second operating location at Spit Bay.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42</a:t>
            </a:fld>
            <a:endParaRPr lang="en-US"/>
          </a:p>
        </p:txBody>
      </p:sp>
    </p:spTree>
    <p:extLst>
      <p:ext uri="{BB962C8B-B14F-4D97-AF65-F5344CB8AC3E}">
        <p14:creationId xmlns:p14="http://schemas.microsoft.com/office/powerpoint/2010/main" val="38925579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 of the volcano is to attenuate radio signals,</a:t>
            </a:r>
            <a:r>
              <a:rPr lang="en-US" baseline="0" dirty="0" smtClean="0"/>
              <a:t> reducing the chance for DXers to make a confirmed QSO. Comparison of the observed QSO rates with HFTA predictions will provide a valuable test of the HFTA models and software.</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43</a:t>
            </a:fld>
            <a:endParaRPr lang="en-US"/>
          </a:p>
        </p:txBody>
      </p:sp>
    </p:spTree>
    <p:extLst>
      <p:ext uri="{BB962C8B-B14F-4D97-AF65-F5344CB8AC3E}">
        <p14:creationId xmlns:p14="http://schemas.microsoft.com/office/powerpoint/2010/main" val="29756694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defense against</a:t>
            </a:r>
            <a:r>
              <a:rPr lang="en-US" baseline="0" dirty="0" smtClean="0"/>
              <a:t> the blocking effect of Big Ben is to establish a second radio operation at Spit Bay. Most parts of the world are visible from both locations, but North America Central and West will be significantly stronger from Spit Bay than from Atlas Cove.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44</a:t>
            </a:fld>
            <a:endParaRPr lang="en-US"/>
          </a:p>
        </p:txBody>
      </p:sp>
    </p:spTree>
    <p:extLst>
      <p:ext uri="{BB962C8B-B14F-4D97-AF65-F5344CB8AC3E}">
        <p14:creationId xmlns:p14="http://schemas.microsoft.com/office/powerpoint/2010/main" val="41402597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Spit Bay has be</a:t>
            </a:r>
            <a:r>
              <a:rPr lang="en-US" baseline="0" dirty="0" smtClean="0"/>
              <a:t> significantly altered since the last major DXpedition (1997), and more so in the past 10 years. The large lagoon in the center resulted from melting of the Stephenson Glacier (left), due to warming. The smaller, muddy, worm-shaped lake, called a tarn (left center) is of special interest for several reasons, primarily because of major geologically changes that have occurred recently.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45</a:t>
            </a:fld>
            <a:endParaRPr lang="en-US"/>
          </a:p>
        </p:txBody>
      </p:sp>
    </p:spTree>
    <p:extLst>
      <p:ext uri="{BB962C8B-B14F-4D97-AF65-F5344CB8AC3E}">
        <p14:creationId xmlns:p14="http://schemas.microsoft.com/office/powerpoint/2010/main" val="11126964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Close-up</a:t>
            </a:r>
            <a:r>
              <a:rPr lang="en-US" baseline="0" dirty="0" smtClean="0"/>
              <a:t> of the northern entrance to the Stephenson Glacier-Lagoon. The barrier is about a mile across, and 300-1000 ft. wide. Probably it cannot be crossed on foot, due to the several open channels. At the extreme lower corner of the beach is a group of five permanent refuge shelters, installed by the Australian government. These will be used for the second VKØEK operating site.</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46</a:t>
            </a:fld>
            <a:endParaRPr lang="en-US"/>
          </a:p>
        </p:txBody>
      </p:sp>
    </p:spTree>
    <p:extLst>
      <p:ext uri="{BB962C8B-B14F-4D97-AF65-F5344CB8AC3E}">
        <p14:creationId xmlns:p14="http://schemas.microsoft.com/office/powerpoint/2010/main" val="76333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Enlarged image of the refuge shelters at </a:t>
            </a:r>
            <a:r>
              <a:rPr lang="en-US" baseline="0" dirty="0" smtClean="0"/>
              <a:t>S</a:t>
            </a:r>
            <a:r>
              <a:rPr lang="en-US" dirty="0" smtClean="0"/>
              <a:t>pit</a:t>
            </a:r>
            <a:r>
              <a:rPr lang="en-US" baseline="0" dirty="0" smtClean="0"/>
              <a:t> Bay.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47</a:t>
            </a:fld>
            <a:endParaRPr lang="en-US"/>
          </a:p>
        </p:txBody>
      </p:sp>
    </p:spTree>
    <p:extLst>
      <p:ext uri="{BB962C8B-B14F-4D97-AF65-F5344CB8AC3E}">
        <p14:creationId xmlns:p14="http://schemas.microsoft.com/office/powerpoint/2010/main" val="41088417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water-tank refuge shelters at Spit Bay. The antennas will be placed on the hillside to the rear.</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48</a:t>
            </a:fld>
            <a:endParaRPr lang="en-US"/>
          </a:p>
        </p:txBody>
      </p:sp>
    </p:spTree>
    <p:extLst>
      <p:ext uri="{BB962C8B-B14F-4D97-AF65-F5344CB8AC3E}">
        <p14:creationId xmlns:p14="http://schemas.microsoft.com/office/powerpoint/2010/main" val="700830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Beach view of the shelters at Spit Bay. Mawson Peak</a:t>
            </a:r>
            <a:r>
              <a:rPr lang="en-US" baseline="0" dirty="0" smtClean="0"/>
              <a:t> on Big Ben towers in the background.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49</a:t>
            </a:fld>
            <a:endParaRPr lang="en-US"/>
          </a:p>
        </p:txBody>
      </p:sp>
    </p:spTree>
    <p:extLst>
      <p:ext uri="{BB962C8B-B14F-4D97-AF65-F5344CB8AC3E}">
        <p14:creationId xmlns:p14="http://schemas.microsoft.com/office/powerpoint/2010/main" val="11191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expedition vessel is the Braveheart, operated by Nigel Jolly (New Zealand). It has taken a dozen previous DXpeditions on southern expeditions, and many tourist voyages.</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5</a:t>
            </a:fld>
            <a:endParaRPr lang="en-US"/>
          </a:p>
        </p:txBody>
      </p:sp>
    </p:spTree>
    <p:extLst>
      <p:ext uri="{BB962C8B-B14F-4D97-AF65-F5344CB8AC3E}">
        <p14:creationId xmlns:p14="http://schemas.microsoft.com/office/powerpoint/2010/main" val="16102915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scientific program</a:t>
            </a:r>
            <a:r>
              <a:rPr lang="en-US" baseline="0" dirty="0" smtClean="0"/>
              <a:t> is oriented toward obtaining new data of relevance to understanding and prediction of the effects of global climate change.</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50</a:t>
            </a:fld>
            <a:endParaRPr lang="en-US"/>
          </a:p>
        </p:txBody>
      </p:sp>
    </p:spTree>
    <p:extLst>
      <p:ext uri="{BB962C8B-B14F-4D97-AF65-F5344CB8AC3E}">
        <p14:creationId xmlns:p14="http://schemas.microsoft.com/office/powerpoint/2010/main" val="28643798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Stephenson glacier lagoon, newly filled within the past 10 years. The tarn at lower left-center apparently has a major plume inlet and an underground outlet.</a:t>
            </a:r>
            <a:r>
              <a:rPr lang="en-US" baseline="0" dirty="0" smtClean="0"/>
              <a:t> The latter c</a:t>
            </a:r>
            <a:r>
              <a:rPr lang="en-US" dirty="0" smtClean="0"/>
              <a:t>learly carries a huge sediment load into the lagoon.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51</a:t>
            </a:fld>
            <a:endParaRPr lang="en-US"/>
          </a:p>
        </p:txBody>
      </p:sp>
    </p:spTree>
    <p:extLst>
      <p:ext uri="{BB962C8B-B14F-4D97-AF65-F5344CB8AC3E}">
        <p14:creationId xmlns:p14="http://schemas.microsoft.com/office/powerpoint/2010/main" val="29250924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Stephenson tarn. The left side is rather steep, with plants growing</a:t>
            </a:r>
            <a:r>
              <a:rPr lang="en-US" baseline="0" dirty="0" smtClean="0"/>
              <a:t> on the slopes, </a:t>
            </a:r>
            <a:r>
              <a:rPr lang="en-US" dirty="0" smtClean="0"/>
              <a:t>while the right side has</a:t>
            </a:r>
            <a:r>
              <a:rPr lang="en-US" baseline="0" dirty="0" smtClean="0"/>
              <a:t> a relatively shallow rise to contain the tarn.</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52</a:t>
            </a:fld>
            <a:endParaRPr lang="en-US"/>
          </a:p>
        </p:txBody>
      </p:sp>
    </p:spTree>
    <p:extLst>
      <p:ext uri="{BB962C8B-B14F-4D97-AF65-F5344CB8AC3E}">
        <p14:creationId xmlns:p14="http://schemas.microsoft.com/office/powerpoint/2010/main" val="4409055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 of the northern limit</a:t>
            </a:r>
            <a:r>
              <a:rPr lang="en-US" baseline="0" dirty="0" smtClean="0"/>
              <a:t> of the Stephenson tarn nin22007 with the same area in 2014. Clearly, a major landslide, about 300 ft. long along the eater edge, created a plume that sprays into the tarn more than 100 ft.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53</a:t>
            </a:fld>
            <a:endParaRPr lang="en-US"/>
          </a:p>
        </p:txBody>
      </p:sp>
    </p:spTree>
    <p:extLst>
      <p:ext uri="{BB962C8B-B14F-4D97-AF65-F5344CB8AC3E}">
        <p14:creationId xmlns:p14="http://schemas.microsoft.com/office/powerpoint/2010/main" val="3191418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Enhanced close-up of the Stephenson tarn plume,</a:t>
            </a:r>
            <a:r>
              <a:rPr lang="en-US" baseline="0" dirty="0" smtClean="0"/>
              <a:t> also showing the extent of the collapse. The outlet of the tarn apparently is underground away from the northern tip.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54</a:t>
            </a:fld>
            <a:endParaRPr lang="en-US"/>
          </a:p>
        </p:txBody>
      </p:sp>
    </p:spTree>
    <p:extLst>
      <p:ext uri="{BB962C8B-B14F-4D97-AF65-F5344CB8AC3E}">
        <p14:creationId xmlns:p14="http://schemas.microsoft.com/office/powerpoint/2010/main" val="15409195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apparent underground stream carries sediment from the tarn into the lagoon. The width of the stream before it breaks into a delta near the edge of the lagoon is about 50 ft. The huge sediment load results from the drainage</a:t>
            </a:r>
            <a:r>
              <a:rPr lang="en-US" baseline="0" dirty="0" smtClean="0"/>
              <a:t> from the bottom of the glaciers into the tarn, and its rapid drainage out of the tarn by this underground stream.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55</a:t>
            </a:fld>
            <a:endParaRPr lang="en-US"/>
          </a:p>
        </p:txBody>
      </p:sp>
    </p:spTree>
    <p:extLst>
      <p:ext uri="{BB962C8B-B14F-4D97-AF65-F5344CB8AC3E}">
        <p14:creationId xmlns:p14="http://schemas.microsoft.com/office/powerpoint/2010/main" val="38628715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Streams emerging from underground on the south side of Big Ben.</a:t>
            </a:r>
            <a:r>
              <a:rPr lang="en-US" baseline="0" dirty="0" smtClean="0"/>
              <a:t> About  a dozen such streams have been identified by the expedition team, and confirmation of their reality is a primary goal.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56</a:t>
            </a:fld>
            <a:endParaRPr lang="en-US"/>
          </a:p>
        </p:txBody>
      </p:sp>
    </p:spTree>
    <p:extLst>
      <p:ext uri="{BB962C8B-B14F-4D97-AF65-F5344CB8AC3E}">
        <p14:creationId xmlns:p14="http://schemas.microsoft.com/office/powerpoint/2010/main" val="15450080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Close-up of one of the emergent</a:t>
            </a:r>
            <a:r>
              <a:rPr lang="en-US" baseline="0" dirty="0" smtClean="0"/>
              <a:t> streams. Apparently the stream issues directly from a hole in the rock wall. We can estimate the flow of this stream as perhaps 1000 gallons/minute, or 1 million gallons per day. Over the course of the summer, it could drain perhaps 30 million gallons, about 0.001 of the total water production by all the glaciers in the State of Washington.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57</a:t>
            </a:fld>
            <a:endParaRPr lang="en-US"/>
          </a:p>
        </p:txBody>
      </p:sp>
    </p:spTree>
    <p:extLst>
      <p:ext uri="{BB962C8B-B14F-4D97-AF65-F5344CB8AC3E}">
        <p14:creationId xmlns:p14="http://schemas.microsoft.com/office/powerpoint/2010/main" val="29797023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Aerial cameras to be used to obtain images of geologic</a:t>
            </a:r>
            <a:r>
              <a:rPr lang="en-US" baseline="0" dirty="0" smtClean="0"/>
              <a:t> features too inaccessible to be visited in person during the expedition.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58</a:t>
            </a:fld>
            <a:endParaRPr lang="en-US"/>
          </a:p>
        </p:txBody>
      </p:sp>
    </p:spTree>
    <p:extLst>
      <p:ext uri="{BB962C8B-B14F-4D97-AF65-F5344CB8AC3E}">
        <p14:creationId xmlns:p14="http://schemas.microsoft.com/office/powerpoint/2010/main" val="37579954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apparatus for collecting particulates from water and air.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59</a:t>
            </a:fld>
            <a:endParaRPr lang="en-US"/>
          </a:p>
        </p:txBody>
      </p:sp>
    </p:spTree>
    <p:extLst>
      <p:ext uri="{BB962C8B-B14F-4D97-AF65-F5344CB8AC3E}">
        <p14:creationId xmlns:p14="http://schemas.microsoft.com/office/powerpoint/2010/main" val="1403510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Heard Island is dominated by Mawson Peak on the top of Big Ben, 9000 ft. high. The island is about 20 miles across, tip-to-tip.</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6</a:t>
            </a:fld>
            <a:endParaRPr lang="en-US"/>
          </a:p>
        </p:txBody>
      </p:sp>
    </p:spTree>
    <p:extLst>
      <p:ext uri="{BB962C8B-B14F-4D97-AF65-F5344CB8AC3E}">
        <p14:creationId xmlns:p14="http://schemas.microsoft.com/office/powerpoint/2010/main" val="33307079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digital microscope will enable documentation</a:t>
            </a:r>
            <a:r>
              <a:rPr lang="en-US" baseline="0" dirty="0" smtClean="0"/>
              <a:t> of tiny organisms while they are still fresh. Foraminifera are valuable indicators of past climate (by measuring their oxygen isotopes). Tardigrades have the special ability to suspend metabolism and remain dormant for long periods (more than 100 years).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60</a:t>
            </a:fld>
            <a:endParaRPr lang="en-US"/>
          </a:p>
        </p:txBody>
      </p:sp>
    </p:spTree>
    <p:extLst>
      <p:ext uri="{BB962C8B-B14F-4D97-AF65-F5344CB8AC3E}">
        <p14:creationId xmlns:p14="http://schemas.microsoft.com/office/powerpoint/2010/main" val="4919641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debris burden in many parts of the ocean has increased by factors of 10 to 100 over the past decade. The impact on polar regions, including</a:t>
            </a:r>
            <a:r>
              <a:rPr lang="en-US" baseline="0" dirty="0" smtClean="0"/>
              <a:t> </a:t>
            </a:r>
            <a:r>
              <a:rPr lang="en-US" baseline="0" dirty="0" err="1" smtClean="0"/>
              <a:t>subAntarctic</a:t>
            </a:r>
            <a:r>
              <a:rPr lang="en-US" baseline="0" dirty="0" smtClean="0"/>
              <a:t> islands such as Heard Island, is unknown. Expedition member will explore various beaches and document debris, including both man-made and natural (bones, carcasses, etc.).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61</a:t>
            </a:fld>
            <a:endParaRPr lang="en-US"/>
          </a:p>
        </p:txBody>
      </p:sp>
    </p:spTree>
    <p:extLst>
      <p:ext uri="{BB962C8B-B14F-4D97-AF65-F5344CB8AC3E}">
        <p14:creationId xmlns:p14="http://schemas.microsoft.com/office/powerpoint/2010/main" val="30954366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Winds on Heard Island have a major influence</a:t>
            </a:r>
            <a:r>
              <a:rPr lang="en-US" baseline="0" dirty="0" smtClean="0"/>
              <a:t> on the biological communities. One less-common phenomenon is the creation of roller (horizontal axis) vortices on the lee side of a mountain, moving at high speed downslope and either out into the ocean or upslope on the other side of a valley or bay. A remotely accessible automatic weather station could gather data on this process even after the team has left Heard Island.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62</a:t>
            </a:fld>
            <a:endParaRPr lang="en-US"/>
          </a:p>
        </p:txBody>
      </p:sp>
    </p:spTree>
    <p:extLst>
      <p:ext uri="{BB962C8B-B14F-4D97-AF65-F5344CB8AC3E}">
        <p14:creationId xmlns:p14="http://schemas.microsoft.com/office/powerpoint/2010/main" val="20091499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last decade, a new (fourth) Type of killer whale has been reliably signed and documented in an annular zone lying approximately in</a:t>
            </a:r>
            <a:r>
              <a:rPr lang="en-US" baseline="0" dirty="0" smtClean="0"/>
              <a:t> the Lat. -50 deg.</a:t>
            </a:r>
            <a:r>
              <a:rPr lang="en-US" dirty="0" smtClean="0"/>
              <a:t> Due</a:t>
            </a:r>
            <a:r>
              <a:rPr lang="en-US" baseline="0" dirty="0" smtClean="0"/>
              <a:t> to its rarity, there is incentive to search for and photograph this animal during the 20+ days the expedition will be sailing in its observed range.</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63</a:t>
            </a:fld>
            <a:endParaRPr lang="en-US"/>
          </a:p>
        </p:txBody>
      </p:sp>
    </p:spTree>
    <p:extLst>
      <p:ext uri="{BB962C8B-B14F-4D97-AF65-F5344CB8AC3E}">
        <p14:creationId xmlns:p14="http://schemas.microsoft.com/office/powerpoint/2010/main" val="10042945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large amount of documentation</a:t>
            </a:r>
            <a:r>
              <a:rPr lang="en-US" baseline="0" dirty="0" smtClean="0"/>
              <a:t> is available about the expedition, much of it downloadable from the website.</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64</a:t>
            </a:fld>
            <a:endParaRPr lang="en-US"/>
          </a:p>
        </p:txBody>
      </p:sp>
    </p:spTree>
    <p:extLst>
      <p:ext uri="{BB962C8B-B14F-4D97-AF65-F5344CB8AC3E}">
        <p14:creationId xmlns:p14="http://schemas.microsoft.com/office/powerpoint/2010/main" val="30081254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complete</a:t>
            </a:r>
            <a:r>
              <a:rPr lang="en-US" baseline="0" dirty="0" smtClean="0"/>
              <a:t> book VKØIR Heard Island about the 1997 DXpedition is available for free download from the expedition website.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65</a:t>
            </a:fld>
            <a:endParaRPr lang="en-US"/>
          </a:p>
        </p:txBody>
      </p:sp>
    </p:spTree>
    <p:extLst>
      <p:ext uri="{BB962C8B-B14F-4D97-AF65-F5344CB8AC3E}">
        <p14:creationId xmlns:p14="http://schemas.microsoft.com/office/powerpoint/2010/main" val="16215653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book DXA The Real-time Online Radio Log Server is available from the author KK6EK.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66</a:t>
            </a:fld>
            <a:endParaRPr lang="en-US"/>
          </a:p>
        </p:txBody>
      </p:sp>
    </p:spTree>
    <p:extLst>
      <p:ext uri="{BB962C8B-B14F-4D97-AF65-F5344CB8AC3E}">
        <p14:creationId xmlns:p14="http://schemas.microsoft.com/office/powerpoint/2010/main" val="6904734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Expedition distributes an (electronic) newsletter, obtainable by subscription from www.heardisland.org /NEWSLETTER/</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67</a:t>
            </a:fld>
            <a:endParaRPr lang="en-US"/>
          </a:p>
        </p:txBody>
      </p:sp>
    </p:spTree>
    <p:extLst>
      <p:ext uri="{BB962C8B-B14F-4D97-AF65-F5344CB8AC3E}">
        <p14:creationId xmlns:p14="http://schemas.microsoft.com/office/powerpoint/2010/main" val="13032652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on-site team for the 2016 Heard Island VKØEK expedition.</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68</a:t>
            </a:fld>
            <a:endParaRPr lang="en-US"/>
          </a:p>
        </p:txBody>
      </p:sp>
    </p:spTree>
    <p:extLst>
      <p:ext uri="{BB962C8B-B14F-4D97-AF65-F5344CB8AC3E}">
        <p14:creationId xmlns:p14="http://schemas.microsoft.com/office/powerpoint/2010/main" val="19651620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Donations made in</a:t>
            </a:r>
            <a:r>
              <a:rPr lang="en-US" baseline="0" dirty="0" smtClean="0"/>
              <a:t> person at the W4DXCC radio convention will be matched dollar-for-dollar by the Angel.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69</a:t>
            </a:fld>
            <a:endParaRPr lang="en-US"/>
          </a:p>
        </p:txBody>
      </p:sp>
    </p:spTree>
    <p:extLst>
      <p:ext uri="{BB962C8B-B14F-4D97-AF65-F5344CB8AC3E}">
        <p14:creationId xmlns:p14="http://schemas.microsoft.com/office/powerpoint/2010/main" val="2754568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 days on Heard Island are rare. The temperature is normally a few degrees above freezing, and normally the island is shrouded in rain and fog. This was a rare, clear day.</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7</a:t>
            </a:fld>
            <a:endParaRPr lang="en-US"/>
          </a:p>
        </p:txBody>
      </p:sp>
    </p:spTree>
    <p:extLst>
      <p:ext uri="{BB962C8B-B14F-4D97-AF65-F5344CB8AC3E}">
        <p14:creationId xmlns:p14="http://schemas.microsoft.com/office/powerpoint/2010/main" val="10623744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 information for the 2016 Heard Island </a:t>
            </a:r>
            <a:r>
              <a:rPr lang="en-US" dirty="0" err="1" smtClean="0"/>
              <a:t>Exzpedition</a:t>
            </a:r>
            <a:r>
              <a:rPr lang="en-US" dirty="0" smtClean="0"/>
              <a:t>.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70</a:t>
            </a:fld>
            <a:endParaRPr lang="en-US"/>
          </a:p>
        </p:txBody>
      </p:sp>
    </p:spTree>
    <p:extLst>
      <p:ext uri="{BB962C8B-B14F-4D97-AF65-F5344CB8AC3E}">
        <p14:creationId xmlns:p14="http://schemas.microsoft.com/office/powerpoint/2010/main" val="688169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Ben is a huge volcano, with numerous glaciers that slide down the upper slopes. Some </a:t>
            </a:r>
            <a:r>
              <a:rPr lang="en-US" dirty="0" smtClean="0"/>
              <a:t>glaciers </a:t>
            </a:r>
            <a:r>
              <a:rPr lang="en-US" dirty="0"/>
              <a:t>drop directly in the ocean, while others terminate on land. Most glaciers are retreating (melting) at high </a:t>
            </a:r>
            <a:r>
              <a:rPr lang="en-US" dirty="0" smtClean="0"/>
              <a:t>rates </a:t>
            </a:r>
            <a:r>
              <a:rPr lang="en-US" dirty="0"/>
              <a:t>due to global warming, some up to 100 m/yr.</a:t>
            </a:r>
          </a:p>
          <a:p>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8</a:t>
            </a:fld>
            <a:endParaRPr lang="en-US"/>
          </a:p>
        </p:txBody>
      </p:sp>
    </p:spTree>
    <p:extLst>
      <p:ext uri="{BB962C8B-B14F-4D97-AF65-F5344CB8AC3E}">
        <p14:creationId xmlns:p14="http://schemas.microsoft.com/office/powerpoint/2010/main" val="315646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2016 expedition will establish the main camp and radio operation at Atlas Cove, and a secondary radio operation at Spit Bay. As time permits, visits will be made to Long Beach and other areas as part of the scientific research, which aims at obtaining new information related to global climate change. </a:t>
            </a:r>
            <a:endParaRPr lang="en-US" dirty="0"/>
          </a:p>
        </p:txBody>
      </p:sp>
      <p:sp>
        <p:nvSpPr>
          <p:cNvPr id="4" name="Slide Number Placeholder 3"/>
          <p:cNvSpPr>
            <a:spLocks noGrp="1"/>
          </p:cNvSpPr>
          <p:nvPr>
            <p:ph type="sldNum" sz="quarter" idx="10"/>
          </p:nvPr>
        </p:nvSpPr>
        <p:spPr/>
        <p:txBody>
          <a:bodyPr/>
          <a:lstStyle/>
          <a:p>
            <a:fld id="{4482D317-5E1E-449B-ADDD-22E955E5E8F5}" type="slidenum">
              <a:rPr lang="en-US" smtClean="0"/>
              <a:t>9</a:t>
            </a:fld>
            <a:endParaRPr lang="en-US"/>
          </a:p>
        </p:txBody>
      </p:sp>
    </p:spTree>
    <p:extLst>
      <p:ext uri="{BB962C8B-B14F-4D97-AF65-F5344CB8AC3E}">
        <p14:creationId xmlns:p14="http://schemas.microsoft.com/office/powerpoint/2010/main" val="3449461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2AE008-DC30-44EF-8C0C-ACDEABE8F7D6}"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B986E-9917-4920-B4A6-17A81734E187}" type="slidenum">
              <a:rPr lang="en-US" smtClean="0"/>
              <a:t>‹#›</a:t>
            </a:fld>
            <a:endParaRPr lang="en-US"/>
          </a:p>
        </p:txBody>
      </p:sp>
    </p:spTree>
    <p:extLst>
      <p:ext uri="{BB962C8B-B14F-4D97-AF65-F5344CB8AC3E}">
        <p14:creationId xmlns:p14="http://schemas.microsoft.com/office/powerpoint/2010/main" val="88918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2AE008-DC30-44EF-8C0C-ACDEABE8F7D6}"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B986E-9917-4920-B4A6-17A81734E187}" type="slidenum">
              <a:rPr lang="en-US" smtClean="0"/>
              <a:t>‹#›</a:t>
            </a:fld>
            <a:endParaRPr lang="en-US"/>
          </a:p>
        </p:txBody>
      </p:sp>
    </p:spTree>
    <p:extLst>
      <p:ext uri="{BB962C8B-B14F-4D97-AF65-F5344CB8AC3E}">
        <p14:creationId xmlns:p14="http://schemas.microsoft.com/office/powerpoint/2010/main" val="351069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2AE008-DC30-44EF-8C0C-ACDEABE8F7D6}"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B986E-9917-4920-B4A6-17A81734E187}" type="slidenum">
              <a:rPr lang="en-US" smtClean="0"/>
              <a:t>‹#›</a:t>
            </a:fld>
            <a:endParaRPr lang="en-US"/>
          </a:p>
        </p:txBody>
      </p:sp>
    </p:spTree>
    <p:extLst>
      <p:ext uri="{BB962C8B-B14F-4D97-AF65-F5344CB8AC3E}">
        <p14:creationId xmlns:p14="http://schemas.microsoft.com/office/powerpoint/2010/main" val="37442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2AE008-DC30-44EF-8C0C-ACDEABE8F7D6}"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B986E-9917-4920-B4A6-17A81734E187}" type="slidenum">
              <a:rPr lang="en-US" smtClean="0"/>
              <a:t>‹#›</a:t>
            </a:fld>
            <a:endParaRPr lang="en-US"/>
          </a:p>
        </p:txBody>
      </p:sp>
    </p:spTree>
    <p:extLst>
      <p:ext uri="{BB962C8B-B14F-4D97-AF65-F5344CB8AC3E}">
        <p14:creationId xmlns:p14="http://schemas.microsoft.com/office/powerpoint/2010/main" val="46773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2AE008-DC30-44EF-8C0C-ACDEABE8F7D6}"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B986E-9917-4920-B4A6-17A81734E187}" type="slidenum">
              <a:rPr lang="en-US" smtClean="0"/>
              <a:t>‹#›</a:t>
            </a:fld>
            <a:endParaRPr lang="en-US"/>
          </a:p>
        </p:txBody>
      </p:sp>
    </p:spTree>
    <p:extLst>
      <p:ext uri="{BB962C8B-B14F-4D97-AF65-F5344CB8AC3E}">
        <p14:creationId xmlns:p14="http://schemas.microsoft.com/office/powerpoint/2010/main" val="1220604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2AE008-DC30-44EF-8C0C-ACDEABE8F7D6}"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B986E-9917-4920-B4A6-17A81734E187}" type="slidenum">
              <a:rPr lang="en-US" smtClean="0"/>
              <a:t>‹#›</a:t>
            </a:fld>
            <a:endParaRPr lang="en-US"/>
          </a:p>
        </p:txBody>
      </p:sp>
    </p:spTree>
    <p:extLst>
      <p:ext uri="{BB962C8B-B14F-4D97-AF65-F5344CB8AC3E}">
        <p14:creationId xmlns:p14="http://schemas.microsoft.com/office/powerpoint/2010/main" val="4211399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2AE008-DC30-44EF-8C0C-ACDEABE8F7D6}"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B986E-9917-4920-B4A6-17A81734E187}" type="slidenum">
              <a:rPr lang="en-US" smtClean="0"/>
              <a:t>‹#›</a:t>
            </a:fld>
            <a:endParaRPr lang="en-US"/>
          </a:p>
        </p:txBody>
      </p:sp>
    </p:spTree>
    <p:extLst>
      <p:ext uri="{BB962C8B-B14F-4D97-AF65-F5344CB8AC3E}">
        <p14:creationId xmlns:p14="http://schemas.microsoft.com/office/powerpoint/2010/main" val="61388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2AE008-DC30-44EF-8C0C-ACDEABE8F7D6}"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B986E-9917-4920-B4A6-17A81734E187}" type="slidenum">
              <a:rPr lang="en-US" smtClean="0"/>
              <a:t>‹#›</a:t>
            </a:fld>
            <a:endParaRPr lang="en-US"/>
          </a:p>
        </p:txBody>
      </p:sp>
    </p:spTree>
    <p:extLst>
      <p:ext uri="{BB962C8B-B14F-4D97-AF65-F5344CB8AC3E}">
        <p14:creationId xmlns:p14="http://schemas.microsoft.com/office/powerpoint/2010/main" val="52762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AE008-DC30-44EF-8C0C-ACDEABE8F7D6}"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B986E-9917-4920-B4A6-17A81734E187}" type="slidenum">
              <a:rPr lang="en-US" smtClean="0"/>
              <a:t>‹#›</a:t>
            </a:fld>
            <a:endParaRPr lang="en-US"/>
          </a:p>
        </p:txBody>
      </p:sp>
    </p:spTree>
    <p:extLst>
      <p:ext uri="{BB962C8B-B14F-4D97-AF65-F5344CB8AC3E}">
        <p14:creationId xmlns:p14="http://schemas.microsoft.com/office/powerpoint/2010/main" val="94796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2AE008-DC30-44EF-8C0C-ACDEABE8F7D6}"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B986E-9917-4920-B4A6-17A81734E187}" type="slidenum">
              <a:rPr lang="en-US" smtClean="0"/>
              <a:t>‹#›</a:t>
            </a:fld>
            <a:endParaRPr lang="en-US"/>
          </a:p>
        </p:txBody>
      </p:sp>
    </p:spTree>
    <p:extLst>
      <p:ext uri="{BB962C8B-B14F-4D97-AF65-F5344CB8AC3E}">
        <p14:creationId xmlns:p14="http://schemas.microsoft.com/office/powerpoint/2010/main" val="208346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2AE008-DC30-44EF-8C0C-ACDEABE8F7D6}"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B986E-9917-4920-B4A6-17A81734E187}" type="slidenum">
              <a:rPr lang="en-US" smtClean="0"/>
              <a:t>‹#›</a:t>
            </a:fld>
            <a:endParaRPr lang="en-US"/>
          </a:p>
        </p:txBody>
      </p:sp>
    </p:spTree>
    <p:extLst>
      <p:ext uri="{BB962C8B-B14F-4D97-AF65-F5344CB8AC3E}">
        <p14:creationId xmlns:p14="http://schemas.microsoft.com/office/powerpoint/2010/main" val="63168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AE008-DC30-44EF-8C0C-ACDEABE8F7D6}"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B986E-9917-4920-B4A6-17A81734E187}" type="slidenum">
              <a:rPr lang="en-US" smtClean="0"/>
              <a:t>‹#›</a:t>
            </a:fld>
            <a:endParaRPr lang="en-US"/>
          </a:p>
        </p:txBody>
      </p:sp>
    </p:spTree>
    <p:extLst>
      <p:ext uri="{BB962C8B-B14F-4D97-AF65-F5344CB8AC3E}">
        <p14:creationId xmlns:p14="http://schemas.microsoft.com/office/powerpoint/2010/main" val="1712045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61.jpeg"/></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g"/></Relationships>
</file>

<file path=ppt/slides/_rels/slide6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71.jpeg"/><Relationship Id="rId4" Type="http://schemas.openxmlformats.org/officeDocument/2006/relationships/image" Target="../media/image70.jpeg"/></Relationships>
</file>

<file path=ppt/slides/_rels/slide6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63.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75.jpeg"/></Relationships>
</file>

<file path=ppt/slides/_rels/slide6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78.jpeg"/></Relationships>
</file>

<file path=ppt/slides/_rels/slide6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hyperlink" Target="http://www.heardisland.org/" TargetMode="External"/><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6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Schmieder\Desktop\PPT_images\HI_processed_1.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066800"/>
            <a:ext cx="9144000" cy="84010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81100" y="5602069"/>
            <a:ext cx="6781800" cy="646331"/>
          </a:xfrm>
          <a:prstGeom prst="rect">
            <a:avLst/>
          </a:prstGeom>
          <a:noFill/>
        </p:spPr>
        <p:txBody>
          <a:bodyPr wrap="square" rtlCol="0">
            <a:spAutoFit/>
          </a:bodyPr>
          <a:lstStyle/>
          <a:p>
            <a:pPr algn="ctr"/>
            <a:r>
              <a:rPr lang="en-US" sz="3600" dirty="0" smtClean="0">
                <a:solidFill>
                  <a:schemeClr val="bg1"/>
                </a:solidFill>
                <a:latin typeface="Tekton Pro" pitchFamily="34" charset="0"/>
                <a:cs typeface="Times New Roman" panose="02020603050405020304" pitchFamily="18" charset="0"/>
              </a:rPr>
              <a:t>Cordell Expeditions</a:t>
            </a:r>
          </a:p>
        </p:txBody>
      </p:sp>
      <p:sp>
        <p:nvSpPr>
          <p:cNvPr id="6" name="TextBox 5"/>
          <p:cNvSpPr txBox="1"/>
          <p:nvPr/>
        </p:nvSpPr>
        <p:spPr>
          <a:xfrm>
            <a:off x="266700" y="228600"/>
            <a:ext cx="8610600" cy="2185214"/>
          </a:xfrm>
          <a:prstGeom prst="rect">
            <a:avLst/>
          </a:prstGeom>
          <a:noFill/>
        </p:spPr>
        <p:txBody>
          <a:bodyPr wrap="square" rtlCol="0">
            <a:spAutoFit/>
          </a:bodyPr>
          <a:lstStyle/>
          <a:p>
            <a:pPr algn="ctr"/>
            <a:r>
              <a:rPr lang="en-US" sz="8800" dirty="0" smtClean="0">
                <a:solidFill>
                  <a:srgbClr val="FF0000"/>
                </a:solidFill>
                <a:latin typeface="Times New Roman" panose="02020603050405020304" pitchFamily="18" charset="0"/>
                <a:cs typeface="Times New Roman" panose="02020603050405020304" pitchFamily="18" charset="0"/>
              </a:rPr>
              <a:t>VKØEK</a:t>
            </a:r>
          </a:p>
          <a:p>
            <a:pPr algn="ctr"/>
            <a:r>
              <a:rPr lang="en-US" sz="4800" dirty="0" smtClean="0">
                <a:solidFill>
                  <a:srgbClr val="FF0000"/>
                </a:solidFill>
                <a:latin typeface="Times New Roman" panose="02020603050405020304" pitchFamily="18" charset="0"/>
                <a:cs typeface="Times New Roman" panose="02020603050405020304" pitchFamily="18" charset="0"/>
              </a:rPr>
              <a:t>Heard Island 2016</a:t>
            </a:r>
          </a:p>
        </p:txBody>
      </p:sp>
    </p:spTree>
    <p:extLst>
      <p:ext uri="{BB962C8B-B14F-4D97-AF65-F5344CB8AC3E}">
        <p14:creationId xmlns:p14="http://schemas.microsoft.com/office/powerpoint/2010/main" val="193732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C:\Users\Schmieder\Desktop\_____HI_2015y\___Site_plan\Lauren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3767"/>
            <a:ext cx="9144000" cy="66851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76600" y="1069383"/>
            <a:ext cx="1873013" cy="369332"/>
          </a:xfrm>
          <a:prstGeom prst="rect">
            <a:avLst/>
          </a:prstGeom>
          <a:noFill/>
        </p:spPr>
        <p:txBody>
          <a:bodyPr wrap="none" rtlCol="0">
            <a:spAutoFit/>
          </a:bodyPr>
          <a:lstStyle/>
          <a:p>
            <a:r>
              <a:rPr lang="en-US" dirty="0" smtClean="0">
                <a:solidFill>
                  <a:schemeClr val="bg1"/>
                </a:solidFill>
              </a:rPr>
              <a:t>Laurens Peninsula</a:t>
            </a:r>
            <a:endParaRPr lang="en-US" dirty="0">
              <a:solidFill>
                <a:schemeClr val="bg1"/>
              </a:solidFill>
            </a:endParaRPr>
          </a:p>
        </p:txBody>
      </p:sp>
      <p:sp>
        <p:nvSpPr>
          <p:cNvPr id="4" name="TextBox 3"/>
          <p:cNvSpPr txBox="1"/>
          <p:nvPr/>
        </p:nvSpPr>
        <p:spPr>
          <a:xfrm>
            <a:off x="5562599" y="3708737"/>
            <a:ext cx="1156599" cy="369332"/>
          </a:xfrm>
          <a:prstGeom prst="rect">
            <a:avLst/>
          </a:prstGeom>
          <a:noFill/>
        </p:spPr>
        <p:txBody>
          <a:bodyPr wrap="none" rtlCol="0">
            <a:spAutoFit/>
          </a:bodyPr>
          <a:lstStyle/>
          <a:p>
            <a:r>
              <a:rPr lang="en-US" dirty="0" smtClean="0">
                <a:solidFill>
                  <a:schemeClr val="bg1"/>
                </a:solidFill>
              </a:rPr>
              <a:t>Atlas Cove</a:t>
            </a:r>
            <a:endParaRPr lang="en-US" dirty="0">
              <a:solidFill>
                <a:schemeClr val="bg1"/>
              </a:solidFill>
            </a:endParaRPr>
          </a:p>
        </p:txBody>
      </p:sp>
      <p:sp>
        <p:nvSpPr>
          <p:cNvPr id="5" name="TextBox 4"/>
          <p:cNvSpPr txBox="1"/>
          <p:nvPr/>
        </p:nvSpPr>
        <p:spPr>
          <a:xfrm>
            <a:off x="7924800" y="4078069"/>
            <a:ext cx="1056251" cy="646331"/>
          </a:xfrm>
          <a:prstGeom prst="rect">
            <a:avLst/>
          </a:prstGeom>
          <a:noFill/>
          <a:ln w="12700">
            <a:solidFill>
              <a:schemeClr val="bg1"/>
            </a:solidFill>
          </a:ln>
        </p:spPr>
        <p:txBody>
          <a:bodyPr wrap="none" rtlCol="0">
            <a:spAutoFit/>
          </a:bodyPr>
          <a:lstStyle/>
          <a:p>
            <a:r>
              <a:rPr lang="en-US" dirty="0" smtClean="0">
                <a:solidFill>
                  <a:schemeClr val="bg1"/>
                </a:solidFill>
              </a:rPr>
              <a:t>VKØEK</a:t>
            </a:r>
          </a:p>
          <a:p>
            <a:r>
              <a:rPr lang="en-US" dirty="0" smtClean="0">
                <a:solidFill>
                  <a:schemeClr val="bg1"/>
                </a:solidFill>
              </a:rPr>
              <a:t>Campsite</a:t>
            </a:r>
            <a:endParaRPr lang="en-US" dirty="0">
              <a:solidFill>
                <a:schemeClr val="bg1"/>
              </a:solidFill>
            </a:endParaRPr>
          </a:p>
        </p:txBody>
      </p:sp>
      <p:cxnSp>
        <p:nvCxnSpPr>
          <p:cNvPr id="6" name="Straight Arrow Connector 5"/>
          <p:cNvCxnSpPr/>
          <p:nvPr/>
        </p:nvCxnSpPr>
        <p:spPr>
          <a:xfrm flipH="1">
            <a:off x="6858000" y="4419600"/>
            <a:ext cx="1066800" cy="304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78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C:\Users\Schmieder\Desktop\PPT_images\Clip_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5166"/>
            <a:ext cx="5257800" cy="69080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73408" y="3650159"/>
            <a:ext cx="465192" cy="769441"/>
          </a:xfrm>
          <a:prstGeom prst="rect">
            <a:avLst/>
          </a:prstGeom>
          <a:noFill/>
        </p:spPr>
        <p:txBody>
          <a:bodyPr wrap="none" rtlCol="0">
            <a:spAutoFit/>
          </a:bodyPr>
          <a:lstStyle/>
          <a:p>
            <a:r>
              <a:rPr lang="en-US" sz="4400" dirty="0" smtClean="0">
                <a:solidFill>
                  <a:srgbClr val="FF0000"/>
                </a:solidFill>
              </a:rPr>
              <a:t>*</a:t>
            </a:r>
            <a:endParaRPr lang="en-US" sz="4400" dirty="0">
              <a:solidFill>
                <a:srgbClr val="FF0000"/>
              </a:solidFill>
            </a:endParaRPr>
          </a:p>
        </p:txBody>
      </p:sp>
    </p:spTree>
    <p:extLst>
      <p:ext uri="{BB962C8B-B14F-4D97-AF65-F5344CB8AC3E}">
        <p14:creationId xmlns:p14="http://schemas.microsoft.com/office/powerpoint/2010/main" val="58243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Schmieder\Desktop\______HI_2016\HI_PICs_various\Feb_2014_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370958" cy="6858000"/>
          </a:xfrm>
          <a:prstGeom prst="rect">
            <a:avLst/>
          </a:prstGeom>
          <a:noFill/>
          <a:extLst/>
        </p:spPr>
      </p:pic>
      <p:sp>
        <p:nvSpPr>
          <p:cNvPr id="3" name="TextBox 2"/>
          <p:cNvSpPr txBox="1"/>
          <p:nvPr/>
        </p:nvSpPr>
        <p:spPr>
          <a:xfrm>
            <a:off x="4716408" y="2583359"/>
            <a:ext cx="465192" cy="769441"/>
          </a:xfrm>
          <a:prstGeom prst="rect">
            <a:avLst/>
          </a:prstGeom>
          <a:noFill/>
        </p:spPr>
        <p:txBody>
          <a:bodyPr wrap="none" rtlCol="0">
            <a:spAutoFit/>
          </a:bodyPr>
          <a:lstStyle/>
          <a:p>
            <a:r>
              <a:rPr lang="en-US" sz="4400" dirty="0" smtClean="0">
                <a:solidFill>
                  <a:srgbClr val="FF0000"/>
                </a:solidFill>
              </a:rPr>
              <a:t>*</a:t>
            </a:r>
            <a:endParaRPr lang="en-US" sz="4400" dirty="0">
              <a:solidFill>
                <a:srgbClr val="FF0000"/>
              </a:solidFill>
            </a:endParaRPr>
          </a:p>
        </p:txBody>
      </p:sp>
      <p:cxnSp>
        <p:nvCxnSpPr>
          <p:cNvPr id="9" name="Straight Arrow Connector 8"/>
          <p:cNvCxnSpPr/>
          <p:nvPr/>
        </p:nvCxnSpPr>
        <p:spPr>
          <a:xfrm>
            <a:off x="-152400" y="6477000"/>
            <a:ext cx="3505200"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429000" y="4572000"/>
            <a:ext cx="1981200" cy="1981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5029200" y="3048000"/>
            <a:ext cx="381000" cy="1447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05400" y="2438400"/>
            <a:ext cx="1598515" cy="707886"/>
          </a:xfrm>
          <a:prstGeom prst="rect">
            <a:avLst/>
          </a:prstGeom>
          <a:noFill/>
        </p:spPr>
        <p:txBody>
          <a:bodyPr wrap="none" rtlCol="0">
            <a:spAutoFit/>
          </a:bodyPr>
          <a:lstStyle/>
          <a:p>
            <a:r>
              <a:rPr lang="en-US" sz="4000" dirty="0" smtClean="0">
                <a:solidFill>
                  <a:srgbClr val="FF0000"/>
                </a:solidFill>
              </a:rPr>
              <a:t>VKØEK</a:t>
            </a:r>
            <a:endParaRPr lang="en-US" sz="4000" dirty="0">
              <a:solidFill>
                <a:srgbClr val="FF0000"/>
              </a:solidFill>
            </a:endParaRPr>
          </a:p>
        </p:txBody>
      </p:sp>
    </p:spTree>
    <p:extLst>
      <p:ext uri="{BB962C8B-B14F-4D97-AF65-F5344CB8AC3E}">
        <p14:creationId xmlns:p14="http://schemas.microsoft.com/office/powerpoint/2010/main" val="198758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2534668" cy="646331"/>
          </a:xfrm>
          <a:prstGeom prst="rect">
            <a:avLst/>
          </a:prstGeom>
          <a:noFill/>
        </p:spPr>
        <p:txBody>
          <a:bodyPr wrap="none" rtlCol="0">
            <a:spAutoFit/>
          </a:bodyPr>
          <a:lstStyle/>
          <a:p>
            <a:r>
              <a:rPr lang="en-US" sz="3600" dirty="0" smtClean="0"/>
              <a:t>ANARE 1947</a:t>
            </a:r>
            <a:endParaRPr lang="en-US" sz="3600" dirty="0"/>
          </a:p>
        </p:txBody>
      </p:sp>
      <p:pic>
        <p:nvPicPr>
          <p:cNvPr id="28674" name="Picture 2" descr="C:\______HEARD_ISLAND_2014\____HD_Images\_HD_PICs_ANARE\ANARE 1947 sharpe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83" y="0"/>
            <a:ext cx="9601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04800"/>
            <a:ext cx="1120820" cy="646331"/>
          </a:xfrm>
          <a:prstGeom prst="rect">
            <a:avLst/>
          </a:prstGeom>
          <a:noFill/>
        </p:spPr>
        <p:txBody>
          <a:bodyPr wrap="none" rtlCol="0">
            <a:spAutoFit/>
          </a:bodyPr>
          <a:lstStyle/>
          <a:p>
            <a:r>
              <a:rPr lang="en-US" sz="3600" dirty="0" smtClean="0"/>
              <a:t>1947</a:t>
            </a:r>
            <a:endParaRPr lang="en-US" sz="3600" dirty="0"/>
          </a:p>
        </p:txBody>
      </p:sp>
    </p:spTree>
    <p:extLst>
      <p:ext uri="{BB962C8B-B14F-4D97-AF65-F5344CB8AC3E}">
        <p14:creationId xmlns:p14="http://schemas.microsoft.com/office/powerpoint/2010/main" val="297699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Schmieder\Desktop\_____HI_2015y\___Site_plan\VKØIR ANA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1522" y="0"/>
            <a:ext cx="10155522" cy="70174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48400" y="533400"/>
            <a:ext cx="2534668" cy="646331"/>
          </a:xfrm>
          <a:prstGeom prst="rect">
            <a:avLst/>
          </a:prstGeom>
          <a:noFill/>
        </p:spPr>
        <p:txBody>
          <a:bodyPr wrap="none" rtlCol="0">
            <a:spAutoFit/>
          </a:bodyPr>
          <a:lstStyle/>
          <a:p>
            <a:r>
              <a:rPr lang="en-US" sz="3600" dirty="0" smtClean="0">
                <a:solidFill>
                  <a:schemeClr val="bg1"/>
                </a:solidFill>
              </a:rPr>
              <a:t>ANARE 1997</a:t>
            </a:r>
            <a:endParaRPr lang="en-US" sz="3600" dirty="0">
              <a:solidFill>
                <a:schemeClr val="bg1"/>
              </a:solidFill>
            </a:endParaRPr>
          </a:p>
        </p:txBody>
      </p:sp>
      <p:sp>
        <p:nvSpPr>
          <p:cNvPr id="4" name="TextBox 3"/>
          <p:cNvSpPr txBox="1"/>
          <p:nvPr/>
        </p:nvSpPr>
        <p:spPr>
          <a:xfrm>
            <a:off x="7646750" y="304800"/>
            <a:ext cx="1120820" cy="646331"/>
          </a:xfrm>
          <a:prstGeom prst="rect">
            <a:avLst/>
          </a:prstGeom>
          <a:noFill/>
        </p:spPr>
        <p:txBody>
          <a:bodyPr wrap="none" rtlCol="0">
            <a:spAutoFit/>
          </a:bodyPr>
          <a:lstStyle/>
          <a:p>
            <a:r>
              <a:rPr lang="en-US" sz="3600" dirty="0" smtClean="0"/>
              <a:t>1997</a:t>
            </a:r>
            <a:endParaRPr lang="en-US" sz="3600" dirty="0"/>
          </a:p>
        </p:txBody>
      </p:sp>
    </p:spTree>
    <p:extLst>
      <p:ext uri="{BB962C8B-B14F-4D97-AF65-F5344CB8AC3E}">
        <p14:creationId xmlns:p14="http://schemas.microsoft.com/office/powerpoint/2010/main" val="6016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Schmieder\Desktop\______HI_2016\HI_PICs_various\HI_1997_Overview_VK0IR_1_page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0"/>
            <a:ext cx="10470535" cy="6934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07281" y="152400"/>
            <a:ext cx="3143809" cy="830997"/>
          </a:xfrm>
          <a:prstGeom prst="rect">
            <a:avLst/>
          </a:prstGeom>
          <a:noFill/>
        </p:spPr>
        <p:txBody>
          <a:bodyPr wrap="none" rtlCol="0">
            <a:spAutoFit/>
          </a:bodyPr>
          <a:lstStyle/>
          <a:p>
            <a:r>
              <a:rPr lang="en-US" sz="4800" dirty="0" smtClean="0"/>
              <a:t>VKØIR 1997</a:t>
            </a:r>
            <a:endParaRPr lang="en-US" sz="4800" dirty="0"/>
          </a:p>
        </p:txBody>
      </p:sp>
    </p:spTree>
    <p:extLst>
      <p:ext uri="{BB962C8B-B14F-4D97-AF65-F5344CB8AC3E}">
        <p14:creationId xmlns:p14="http://schemas.microsoft.com/office/powerpoint/2010/main" val="297058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______HEARD_ISLAND_2014\____HD_Images\_HD_VKØIR\Clip 102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753600" cy="6896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48400" y="533400"/>
            <a:ext cx="2400016" cy="646331"/>
          </a:xfrm>
          <a:prstGeom prst="rect">
            <a:avLst/>
          </a:prstGeom>
          <a:noFill/>
        </p:spPr>
        <p:txBody>
          <a:bodyPr wrap="none" rtlCol="0">
            <a:spAutoFit/>
          </a:bodyPr>
          <a:lstStyle/>
          <a:p>
            <a:r>
              <a:rPr lang="en-US" sz="3600" dirty="0" smtClean="0">
                <a:solidFill>
                  <a:schemeClr val="bg1"/>
                </a:solidFill>
              </a:rPr>
              <a:t>VKØIR 1997</a:t>
            </a:r>
            <a:endParaRPr lang="en-US" sz="3600" dirty="0">
              <a:solidFill>
                <a:schemeClr val="bg1"/>
              </a:solidFill>
            </a:endParaRPr>
          </a:p>
        </p:txBody>
      </p:sp>
      <p:sp>
        <p:nvSpPr>
          <p:cNvPr id="4" name="TextBox 3"/>
          <p:cNvSpPr txBox="1"/>
          <p:nvPr/>
        </p:nvSpPr>
        <p:spPr>
          <a:xfrm>
            <a:off x="3007281" y="152400"/>
            <a:ext cx="3143809" cy="830997"/>
          </a:xfrm>
          <a:prstGeom prst="rect">
            <a:avLst/>
          </a:prstGeom>
          <a:noFill/>
        </p:spPr>
        <p:txBody>
          <a:bodyPr wrap="none" rtlCol="0">
            <a:spAutoFit/>
          </a:bodyPr>
          <a:lstStyle/>
          <a:p>
            <a:r>
              <a:rPr lang="en-US" sz="4800" dirty="0" smtClean="0"/>
              <a:t>VKØIR 1997</a:t>
            </a:r>
            <a:endParaRPr lang="en-US" sz="4800" dirty="0"/>
          </a:p>
        </p:txBody>
      </p:sp>
    </p:spTree>
    <p:extLst>
      <p:ext uri="{BB962C8B-B14F-4D97-AF65-F5344CB8AC3E}">
        <p14:creationId xmlns:p14="http://schemas.microsoft.com/office/powerpoint/2010/main" val="320707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chmieder\Desktop\_____HI_2015y\___Site_plan\VKØEK sit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 y="19050"/>
            <a:ext cx="9529490" cy="683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28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C:\Users\Schmieder\Desktop\_____HI_2015y\_____HD_Site_plan\HI_2015_VRML\Atlas_Cove\Clip_9_cro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0"/>
            <a:ext cx="9677401" cy="6925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2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C:\Users\Schmieder\Desktop\_____HI_2015y\_____HD_Site_plan\HI_2015_VRML\Atlas_Cove\Cli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0"/>
            <a:ext cx="9534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2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C:\Users\Schmieder\Desktop\NCDXC Talk Dec 7, 2013\Images\Clip_1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228600"/>
            <a:ext cx="64008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241006" y="3186545"/>
            <a:ext cx="561110" cy="5611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3" name="TextBox 2"/>
          <p:cNvSpPr txBox="1"/>
          <p:nvPr/>
        </p:nvSpPr>
        <p:spPr>
          <a:xfrm>
            <a:off x="4876800" y="3236267"/>
            <a:ext cx="1751377" cy="461665"/>
          </a:xfrm>
          <a:prstGeom prst="rect">
            <a:avLst/>
          </a:prstGeom>
          <a:noFill/>
        </p:spPr>
        <p:txBody>
          <a:bodyPr wrap="none" rtlCol="0">
            <a:spAutoFit/>
          </a:bodyPr>
          <a:lstStyle/>
          <a:p>
            <a:r>
              <a:rPr lang="en-US" sz="2400" dirty="0" smtClean="0">
                <a:solidFill>
                  <a:srgbClr val="FF0000"/>
                </a:solidFill>
              </a:rPr>
              <a:t>Heard Island</a:t>
            </a:r>
            <a:endParaRPr lang="en-US" sz="2400" dirty="0">
              <a:solidFill>
                <a:srgbClr val="FF0000"/>
              </a:solidFill>
            </a:endParaRPr>
          </a:p>
        </p:txBody>
      </p:sp>
    </p:spTree>
    <p:extLst>
      <p:ext uri="{BB962C8B-B14F-4D97-AF65-F5344CB8AC3E}">
        <p14:creationId xmlns:p14="http://schemas.microsoft.com/office/powerpoint/2010/main" val="384852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C:\Users\Schmieder\Desktop\PPT_images\Clip_reverse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228600"/>
            <a:ext cx="9144001" cy="628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71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C:\Users\Schmieder\Desktop\_____HI_2015y\___Campsite-design\HI_2015_VRML\Campsite_3\Campsite_3.1\Campsite_3.1_b_10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70" y="1143000"/>
            <a:ext cx="919625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82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1708567" y="5715000"/>
            <a:ext cx="801823" cy="369332"/>
          </a:xfrm>
          <a:prstGeom prst="rect">
            <a:avLst/>
          </a:prstGeom>
          <a:noFill/>
        </p:spPr>
        <p:txBody>
          <a:bodyPr wrap="none" rtlCol="0">
            <a:spAutoFit/>
          </a:bodyPr>
          <a:lstStyle/>
          <a:p>
            <a:r>
              <a:rPr lang="en-US" dirty="0" smtClean="0"/>
              <a:t>DORM</a:t>
            </a:r>
            <a:endParaRPr lang="en-US" dirty="0"/>
          </a:p>
        </p:txBody>
      </p:sp>
      <p:sp>
        <p:nvSpPr>
          <p:cNvPr id="8" name="TextBox 7"/>
          <p:cNvSpPr txBox="1"/>
          <p:nvPr/>
        </p:nvSpPr>
        <p:spPr>
          <a:xfrm>
            <a:off x="6943704" y="5715000"/>
            <a:ext cx="639919" cy="369332"/>
          </a:xfrm>
          <a:prstGeom prst="rect">
            <a:avLst/>
          </a:prstGeom>
          <a:noFill/>
        </p:spPr>
        <p:txBody>
          <a:bodyPr wrap="none" rtlCol="0">
            <a:spAutoFit/>
          </a:bodyPr>
          <a:lstStyle/>
          <a:p>
            <a:pPr algn="r"/>
            <a:r>
              <a:rPr lang="en-US" dirty="0" smtClean="0"/>
              <a:t>GEM</a:t>
            </a:r>
            <a:endParaRPr lang="en-US" dirty="0"/>
          </a:p>
        </p:txBody>
      </p:sp>
      <p:sp>
        <p:nvSpPr>
          <p:cNvPr id="9" name="TextBox 8"/>
          <p:cNvSpPr txBox="1"/>
          <p:nvPr/>
        </p:nvSpPr>
        <p:spPr>
          <a:xfrm>
            <a:off x="4249681" y="5715000"/>
            <a:ext cx="657552" cy="369332"/>
          </a:xfrm>
          <a:prstGeom prst="rect">
            <a:avLst/>
          </a:prstGeom>
          <a:noFill/>
        </p:spPr>
        <p:txBody>
          <a:bodyPr wrap="none" rtlCol="0">
            <a:spAutoFit/>
          </a:bodyPr>
          <a:lstStyle/>
          <a:p>
            <a:r>
              <a:rPr lang="en-US" dirty="0" smtClean="0"/>
              <a:t>HALL</a:t>
            </a:r>
            <a:endParaRPr lang="en-US" dirty="0"/>
          </a:p>
        </p:txBody>
      </p:sp>
      <p:sp>
        <p:nvSpPr>
          <p:cNvPr id="2" name="TextBox 1"/>
          <p:cNvSpPr txBox="1"/>
          <p:nvPr/>
        </p:nvSpPr>
        <p:spPr>
          <a:xfrm>
            <a:off x="1143000" y="5334000"/>
            <a:ext cx="2110834" cy="646331"/>
          </a:xfrm>
          <a:prstGeom prst="rect">
            <a:avLst/>
          </a:prstGeom>
          <a:noFill/>
        </p:spPr>
        <p:txBody>
          <a:bodyPr wrap="none" rtlCol="0">
            <a:spAutoFit/>
          </a:bodyPr>
          <a:lstStyle/>
          <a:p>
            <a:r>
              <a:rPr lang="en-US" sz="3600" dirty="0" smtClean="0">
                <a:solidFill>
                  <a:schemeClr val="bg1"/>
                </a:solidFill>
              </a:rPr>
              <a:t>Dormitory</a:t>
            </a:r>
            <a:endParaRPr lang="en-US" sz="3600" dirty="0">
              <a:solidFill>
                <a:schemeClr val="bg1"/>
              </a:solidFill>
            </a:endParaRPr>
          </a:p>
        </p:txBody>
      </p:sp>
      <p:sp>
        <p:nvSpPr>
          <p:cNvPr id="10" name="TextBox 9"/>
          <p:cNvSpPr txBox="1"/>
          <p:nvPr/>
        </p:nvSpPr>
        <p:spPr>
          <a:xfrm>
            <a:off x="6477000" y="5334000"/>
            <a:ext cx="1096775" cy="646331"/>
          </a:xfrm>
          <a:prstGeom prst="rect">
            <a:avLst/>
          </a:prstGeom>
          <a:noFill/>
        </p:spPr>
        <p:txBody>
          <a:bodyPr wrap="none" rtlCol="0">
            <a:spAutoFit/>
          </a:bodyPr>
          <a:lstStyle/>
          <a:p>
            <a:r>
              <a:rPr lang="en-US" sz="3600" dirty="0" smtClean="0">
                <a:solidFill>
                  <a:schemeClr val="bg1"/>
                </a:solidFill>
              </a:rPr>
              <a:t>GEM</a:t>
            </a:r>
            <a:endParaRPr lang="en-US" sz="3600" dirty="0">
              <a:solidFill>
                <a:schemeClr val="bg1"/>
              </a:solidFill>
            </a:endParaRPr>
          </a:p>
        </p:txBody>
      </p:sp>
      <p:pic>
        <p:nvPicPr>
          <p:cNvPr id="30722" name="Picture 2" descr="C:\Users\Schmieder\Desktop\_____HI_2015y\_____HD_Site_plan\HI_2015_VRML\Campsite_3\Campsite_3.7\Clip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476894"/>
            <a:ext cx="8229600" cy="339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43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Schmieder\Desktop\_____HI_2015y\__beds\Clip_2 brigh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38" y="762000"/>
            <a:ext cx="9144000" cy="49389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58346" y="6019800"/>
            <a:ext cx="2484783" cy="369332"/>
          </a:xfrm>
          <a:prstGeom prst="rect">
            <a:avLst/>
          </a:prstGeom>
          <a:noFill/>
        </p:spPr>
        <p:txBody>
          <a:bodyPr wrap="none" rtlCol="0">
            <a:spAutoFit/>
          </a:bodyPr>
          <a:lstStyle/>
          <a:p>
            <a:r>
              <a:rPr lang="en-US" dirty="0" smtClean="0"/>
              <a:t>16-bed DORM/STORAGE</a:t>
            </a:r>
            <a:endParaRPr lang="en-US" dirty="0"/>
          </a:p>
        </p:txBody>
      </p:sp>
      <p:sp>
        <p:nvSpPr>
          <p:cNvPr id="4" name="TextBox 3"/>
          <p:cNvSpPr txBox="1"/>
          <p:nvPr/>
        </p:nvSpPr>
        <p:spPr>
          <a:xfrm>
            <a:off x="685800" y="5943600"/>
            <a:ext cx="3717364" cy="461665"/>
          </a:xfrm>
          <a:prstGeom prst="rect">
            <a:avLst/>
          </a:prstGeom>
          <a:noFill/>
        </p:spPr>
        <p:txBody>
          <a:bodyPr wrap="none" rtlCol="0">
            <a:spAutoFit/>
          </a:bodyPr>
          <a:lstStyle/>
          <a:p>
            <a:r>
              <a:rPr lang="en-US" sz="2400" dirty="0" smtClean="0">
                <a:solidFill>
                  <a:schemeClr val="bg1"/>
                </a:solidFill>
              </a:rPr>
              <a:t>Dormitory, including storage</a:t>
            </a:r>
            <a:endParaRPr lang="en-US" sz="2400" dirty="0">
              <a:solidFill>
                <a:schemeClr val="bg1"/>
              </a:solidFill>
            </a:endParaRPr>
          </a:p>
        </p:txBody>
      </p:sp>
    </p:spTree>
    <p:extLst>
      <p:ext uri="{BB962C8B-B14F-4D97-AF65-F5344CB8AC3E}">
        <p14:creationId xmlns:p14="http://schemas.microsoft.com/office/powerpoint/2010/main" val="20944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C:\Users\Schmieder\Desktop\_____HI_2015y\___Campsite-design\HI_2015_VRML\Campsite_3\Campsite_3.5\Campsite_3.5_Clip_4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30" y="0"/>
            <a:ext cx="9358830" cy="66391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381000"/>
            <a:ext cx="2589299" cy="1200329"/>
          </a:xfrm>
          <a:prstGeom prst="rect">
            <a:avLst/>
          </a:prstGeom>
          <a:noFill/>
        </p:spPr>
        <p:txBody>
          <a:bodyPr wrap="none" rtlCol="0">
            <a:spAutoFit/>
          </a:bodyPr>
          <a:lstStyle/>
          <a:p>
            <a:r>
              <a:rPr lang="en-US" sz="3600" dirty="0" smtClean="0">
                <a:solidFill>
                  <a:schemeClr val="bg1"/>
                </a:solidFill>
              </a:rPr>
              <a:t>GEM</a:t>
            </a:r>
          </a:p>
          <a:p>
            <a:r>
              <a:rPr lang="en-US" dirty="0" smtClean="0">
                <a:solidFill>
                  <a:schemeClr val="bg1"/>
                </a:solidFill>
              </a:rPr>
              <a:t>Greeting, Eating, Meeting</a:t>
            </a:r>
          </a:p>
          <a:p>
            <a:r>
              <a:rPr lang="en-US" dirty="0" smtClean="0">
                <a:solidFill>
                  <a:schemeClr val="bg1"/>
                </a:solidFill>
              </a:rPr>
              <a:t>…and working</a:t>
            </a:r>
            <a:endParaRPr lang="en-US" dirty="0">
              <a:solidFill>
                <a:schemeClr val="bg1"/>
              </a:solidFill>
            </a:endParaRPr>
          </a:p>
        </p:txBody>
      </p:sp>
    </p:spTree>
    <p:extLst>
      <p:ext uri="{BB962C8B-B14F-4D97-AF65-F5344CB8AC3E}">
        <p14:creationId xmlns:p14="http://schemas.microsoft.com/office/powerpoint/2010/main" val="165220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Schmieder\Desktop\_____HI_2015y\_____HD_Site_plan\HI_2015_VRML\Campsite_3\Campsite_3.5\Campsite_3.5_Clip_4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12" y="685800"/>
            <a:ext cx="9220200" cy="56217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10200" y="6172200"/>
            <a:ext cx="3457037" cy="461665"/>
          </a:xfrm>
          <a:prstGeom prst="rect">
            <a:avLst/>
          </a:prstGeom>
          <a:noFill/>
        </p:spPr>
        <p:txBody>
          <a:bodyPr wrap="none" rtlCol="0">
            <a:spAutoFit/>
          </a:bodyPr>
          <a:lstStyle/>
          <a:p>
            <a:r>
              <a:rPr lang="en-US" sz="2400" dirty="0" smtClean="0">
                <a:solidFill>
                  <a:schemeClr val="bg1"/>
                </a:solidFill>
              </a:rPr>
              <a:t>The main VKØEK campsite</a:t>
            </a:r>
            <a:endParaRPr lang="en-US" sz="2400" dirty="0">
              <a:solidFill>
                <a:schemeClr val="bg1"/>
              </a:solidFill>
            </a:endParaRPr>
          </a:p>
        </p:txBody>
      </p:sp>
    </p:spTree>
    <p:extLst>
      <p:ext uri="{BB962C8B-B14F-4D97-AF65-F5344CB8AC3E}">
        <p14:creationId xmlns:p14="http://schemas.microsoft.com/office/powerpoint/2010/main" val="34062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C:\Users\Schmieder\Desktop\_____HI_2015y\___Campsite-design\HI_2015_VRML\Campsite_3\Campsite_3.2\Cli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90" y="1676400"/>
            <a:ext cx="9190495" cy="22491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08567" y="3867775"/>
            <a:ext cx="639919" cy="369332"/>
          </a:xfrm>
          <a:prstGeom prst="rect">
            <a:avLst/>
          </a:prstGeom>
          <a:noFill/>
        </p:spPr>
        <p:txBody>
          <a:bodyPr wrap="none" rtlCol="0">
            <a:spAutoFit/>
          </a:bodyPr>
          <a:lstStyle/>
          <a:p>
            <a:r>
              <a:rPr lang="en-US" dirty="0" smtClean="0"/>
              <a:t>GEM</a:t>
            </a:r>
            <a:endParaRPr lang="en-US" dirty="0"/>
          </a:p>
        </p:txBody>
      </p:sp>
      <p:sp>
        <p:nvSpPr>
          <p:cNvPr id="4" name="TextBox 3"/>
          <p:cNvSpPr txBox="1"/>
          <p:nvPr/>
        </p:nvSpPr>
        <p:spPr>
          <a:xfrm>
            <a:off x="6781800" y="3867775"/>
            <a:ext cx="801823" cy="369332"/>
          </a:xfrm>
          <a:prstGeom prst="rect">
            <a:avLst/>
          </a:prstGeom>
          <a:noFill/>
        </p:spPr>
        <p:txBody>
          <a:bodyPr wrap="none" rtlCol="0">
            <a:spAutoFit/>
          </a:bodyPr>
          <a:lstStyle/>
          <a:p>
            <a:pPr algn="r"/>
            <a:r>
              <a:rPr lang="en-US" dirty="0" smtClean="0"/>
              <a:t>DORM</a:t>
            </a:r>
            <a:endParaRPr lang="en-US" dirty="0"/>
          </a:p>
        </p:txBody>
      </p:sp>
      <p:sp>
        <p:nvSpPr>
          <p:cNvPr id="5" name="TextBox 4"/>
          <p:cNvSpPr txBox="1"/>
          <p:nvPr/>
        </p:nvSpPr>
        <p:spPr>
          <a:xfrm>
            <a:off x="4249681" y="3867775"/>
            <a:ext cx="657552" cy="369332"/>
          </a:xfrm>
          <a:prstGeom prst="rect">
            <a:avLst/>
          </a:prstGeom>
          <a:noFill/>
        </p:spPr>
        <p:txBody>
          <a:bodyPr wrap="none" rtlCol="0">
            <a:spAutoFit/>
          </a:bodyPr>
          <a:lstStyle/>
          <a:p>
            <a:r>
              <a:rPr lang="en-US" dirty="0" smtClean="0"/>
              <a:t>HALL</a:t>
            </a:r>
            <a:endParaRPr lang="en-US" dirty="0"/>
          </a:p>
        </p:txBody>
      </p:sp>
    </p:spTree>
    <p:extLst>
      <p:ext uri="{BB962C8B-B14F-4D97-AF65-F5344CB8AC3E}">
        <p14:creationId xmlns:p14="http://schemas.microsoft.com/office/powerpoint/2010/main" val="197635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C:\Users\Schmieder\Desktop\_____HI_2015y\___Campsite-design\HI_2015_VRML\Campsite_3\Campsite_3.5\Campsite_3.5_Clip_2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990600"/>
            <a:ext cx="9144000" cy="650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58585" y="4507468"/>
            <a:ext cx="826829" cy="369332"/>
          </a:xfrm>
          <a:prstGeom prst="rect">
            <a:avLst/>
          </a:prstGeom>
          <a:noFill/>
        </p:spPr>
        <p:txBody>
          <a:bodyPr wrap="none" rtlCol="0">
            <a:spAutoFit/>
          </a:bodyPr>
          <a:lstStyle/>
          <a:p>
            <a:r>
              <a:rPr lang="en-US" dirty="0" smtClean="0"/>
              <a:t>FRONT</a:t>
            </a:r>
            <a:endParaRPr lang="en-US" dirty="0"/>
          </a:p>
        </p:txBody>
      </p:sp>
    </p:spTree>
    <p:extLst>
      <p:ext uri="{BB962C8B-B14F-4D97-AF65-F5344CB8AC3E}">
        <p14:creationId xmlns:p14="http://schemas.microsoft.com/office/powerpoint/2010/main" val="16258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descr="C:\Users\Schmieder\Desktop\_____HI_2015y\___Campsite-design\HI_2015_VRML\Campsite_3\Campsite_3.5\Campsite_3.5_Clip_2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 y="965200"/>
            <a:ext cx="9144000" cy="65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65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C:\Users\Schmieder\Desktop\_____HI_2015y\_____HD_Site_plan\HI_2015_VRML\Campsite_3\Campsite_3.6\Campsite_3.6_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838200"/>
            <a:ext cx="8894449"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09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Schmieder\Desktop\_____HI_2015y\___Braveheart\Clip_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291"/>
            <a:ext cx="6858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83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C:\Users\Schmieder\Desktop\_____HI_2015y\_____HD_Site_plan\Tent_erction_15_Mar_2014\IMG_041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3876"/>
            <a:ext cx="10302875" cy="686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2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Schmieder\Desktop\_____HI_2015y\_____HD_Site_plan\HI_2015_VRML\Atlas_Cove\Clip_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0"/>
            <a:ext cx="10134600" cy="6966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2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chmieder\Desktop\_____HI_2015y\___Site_plan\Clip_exp.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2643" y="0"/>
            <a:ext cx="10400043" cy="701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4873" y="457200"/>
            <a:ext cx="6644127" cy="646331"/>
          </a:xfrm>
          <a:prstGeom prst="rect">
            <a:avLst/>
          </a:prstGeom>
          <a:noFill/>
        </p:spPr>
        <p:txBody>
          <a:bodyPr wrap="none" rtlCol="0">
            <a:spAutoFit/>
          </a:bodyPr>
          <a:lstStyle/>
          <a:p>
            <a:r>
              <a:rPr lang="en-US" sz="3600" dirty="0" smtClean="0">
                <a:solidFill>
                  <a:schemeClr val="bg1"/>
                </a:solidFill>
              </a:rPr>
              <a:t>AAD TANK REFUGE SHELTERS 2003</a:t>
            </a:r>
          </a:p>
        </p:txBody>
      </p:sp>
    </p:spTree>
    <p:extLst>
      <p:ext uri="{BB962C8B-B14F-4D97-AF65-F5344CB8AC3E}">
        <p14:creationId xmlns:p14="http://schemas.microsoft.com/office/powerpoint/2010/main" val="284414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Schmieder\Desktop\_____HI_2015y\_____HD_Site_plan\HI_2015_VRML\Atlas_Cove\Clip_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9534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60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Schmieder\Desktop\______HI_2016\HI_PICs_various\HI_AZ_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152400"/>
            <a:ext cx="64008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61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12" descr="solar-cycle-10-cm-radio-flu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5152" y="838200"/>
            <a:ext cx="66849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rot="16200000">
            <a:off x="5842038" y="1625560"/>
            <a:ext cx="1459054" cy="646331"/>
          </a:xfrm>
          <a:prstGeom prst="rect">
            <a:avLst/>
          </a:prstGeom>
          <a:solidFill>
            <a:schemeClr val="bg1"/>
          </a:solidFill>
        </p:spPr>
        <p:txBody>
          <a:bodyPr wrap="none" rtlCol="0">
            <a:spAutoFit/>
          </a:bodyPr>
          <a:lstStyle/>
          <a:p>
            <a:r>
              <a:rPr lang="en-US" sz="3600" dirty="0" smtClean="0">
                <a:solidFill>
                  <a:srgbClr val="FF0000"/>
                </a:solidFill>
              </a:rPr>
              <a:t>VKØEK</a:t>
            </a:r>
            <a:endParaRPr lang="en-US" sz="3600" dirty="0">
              <a:solidFill>
                <a:srgbClr val="FF0000"/>
              </a:solidFill>
            </a:endParaRPr>
          </a:p>
        </p:txBody>
      </p:sp>
      <p:sp>
        <p:nvSpPr>
          <p:cNvPr id="4" name="Down Arrow 3"/>
          <p:cNvSpPr/>
          <p:nvPr/>
        </p:nvSpPr>
        <p:spPr>
          <a:xfrm>
            <a:off x="6466447" y="2678253"/>
            <a:ext cx="210235" cy="4953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63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Schmieder\Desktop\_____HI_2015y\_____HD_IT\Station_b;ock_diagrams_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955383"/>
            <a:ext cx="7404295" cy="3346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chmieder\Desktop\_____HI_2015y\_____HD_IT\WiFi_2.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38600" y="4648200"/>
            <a:ext cx="3601329"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93928" y="441865"/>
            <a:ext cx="4094454" cy="461665"/>
          </a:xfrm>
          <a:prstGeom prst="rect">
            <a:avLst/>
          </a:prstGeom>
          <a:noFill/>
        </p:spPr>
        <p:txBody>
          <a:bodyPr wrap="none" rtlCol="0">
            <a:spAutoFit/>
          </a:bodyPr>
          <a:lstStyle/>
          <a:p>
            <a:r>
              <a:rPr lang="en-US" sz="2400" dirty="0" smtClean="0">
                <a:solidFill>
                  <a:srgbClr val="0000FF"/>
                </a:solidFill>
              </a:rPr>
              <a:t>Basic wiring diagram for VKØEK</a:t>
            </a:r>
            <a:endParaRPr lang="en-US" sz="2400" dirty="0">
              <a:solidFill>
                <a:srgbClr val="0000FF"/>
              </a:solidFill>
            </a:endParaRPr>
          </a:p>
        </p:txBody>
      </p:sp>
      <p:sp>
        <p:nvSpPr>
          <p:cNvPr id="7" name="TextBox 6"/>
          <p:cNvSpPr txBox="1"/>
          <p:nvPr/>
        </p:nvSpPr>
        <p:spPr>
          <a:xfrm>
            <a:off x="3054458" y="5331767"/>
            <a:ext cx="740908" cy="461665"/>
          </a:xfrm>
          <a:prstGeom prst="rect">
            <a:avLst/>
          </a:prstGeom>
          <a:noFill/>
        </p:spPr>
        <p:txBody>
          <a:bodyPr wrap="none" rtlCol="0">
            <a:spAutoFit/>
          </a:bodyPr>
          <a:lstStyle/>
          <a:p>
            <a:r>
              <a:rPr lang="en-US" sz="2400" dirty="0" err="1" smtClean="0">
                <a:solidFill>
                  <a:srgbClr val="0000FF"/>
                </a:solidFill>
              </a:rPr>
              <a:t>WiFi</a:t>
            </a:r>
            <a:endParaRPr lang="en-US" sz="2400" dirty="0">
              <a:solidFill>
                <a:srgbClr val="0000FF"/>
              </a:solidFill>
            </a:endParaRPr>
          </a:p>
        </p:txBody>
      </p:sp>
      <p:sp>
        <p:nvSpPr>
          <p:cNvPr id="4" name="Rectangle 3"/>
          <p:cNvSpPr/>
          <p:nvPr/>
        </p:nvSpPr>
        <p:spPr>
          <a:xfrm>
            <a:off x="6436963" y="962186"/>
            <a:ext cx="1411637" cy="1635417"/>
          </a:xfrm>
          <a:prstGeom prst="rect">
            <a:avLst/>
          </a:prstGeom>
          <a:noFill/>
          <a:ln w="952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94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16893" y="441865"/>
            <a:ext cx="1687963" cy="646331"/>
          </a:xfrm>
          <a:prstGeom prst="rect">
            <a:avLst/>
          </a:prstGeom>
          <a:noFill/>
        </p:spPr>
        <p:txBody>
          <a:bodyPr wrap="none" rtlCol="0">
            <a:spAutoFit/>
          </a:bodyPr>
          <a:lstStyle/>
          <a:p>
            <a:r>
              <a:rPr lang="en-US" sz="3600" dirty="0" smtClean="0">
                <a:solidFill>
                  <a:srgbClr val="FF0000"/>
                </a:solidFill>
              </a:rPr>
              <a:t>Stations</a:t>
            </a:r>
            <a:endParaRPr lang="en-US" sz="3600" dirty="0">
              <a:solidFill>
                <a:srgbClr val="FF0000"/>
              </a:solidFill>
            </a:endParaRPr>
          </a:p>
        </p:txBody>
      </p:sp>
      <p:grpSp>
        <p:nvGrpSpPr>
          <p:cNvPr id="13" name="Group 12"/>
          <p:cNvGrpSpPr/>
          <p:nvPr/>
        </p:nvGrpSpPr>
        <p:grpSpPr>
          <a:xfrm>
            <a:off x="2169685" y="1600200"/>
            <a:ext cx="6288515" cy="1619250"/>
            <a:chOff x="2381250" y="1428750"/>
            <a:chExt cx="6288515" cy="1619250"/>
          </a:xfrm>
        </p:grpSpPr>
        <p:pic>
          <p:nvPicPr>
            <p:cNvPr id="19458" name="Picture 2" descr="C:\Users\Schmieder\Desktop\_____HI_2015y\_____HD_Site_plan\HI_2015_VRML\Stations\k3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81250" y="1428750"/>
              <a:ext cx="4381500" cy="16192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7010400" y="2007543"/>
              <a:ext cx="1659365" cy="461665"/>
            </a:xfrm>
            <a:prstGeom prst="rect">
              <a:avLst/>
            </a:prstGeom>
          </p:spPr>
          <p:txBody>
            <a:bodyPr wrap="none">
              <a:spAutoFit/>
            </a:bodyPr>
            <a:lstStyle/>
            <a:p>
              <a:r>
                <a:rPr lang="en-US" sz="2400" dirty="0" err="1">
                  <a:solidFill>
                    <a:srgbClr val="0000FF"/>
                  </a:solidFill>
                </a:rPr>
                <a:t>Elecraft</a:t>
              </a:r>
              <a:r>
                <a:rPr lang="en-US" sz="2400" dirty="0">
                  <a:solidFill>
                    <a:srgbClr val="0000FF"/>
                  </a:solidFill>
                </a:rPr>
                <a:t> </a:t>
              </a:r>
              <a:r>
                <a:rPr lang="en-US" sz="2400" dirty="0" smtClean="0">
                  <a:solidFill>
                    <a:srgbClr val="0000FF"/>
                  </a:solidFill>
                </a:rPr>
                <a:t>K3S</a:t>
              </a:r>
              <a:endParaRPr lang="en-US" sz="2400" dirty="0"/>
            </a:p>
          </p:txBody>
        </p:sp>
      </p:grpSp>
      <p:pic>
        <p:nvPicPr>
          <p:cNvPr id="19460" name="Picture 4" descr="C:\Users\Schmieder\Desktop\_____HI_2015y\_____HD_Site_plan\HI_2015_VRML\Stations\Cli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85110" y="3943547"/>
            <a:ext cx="2755900" cy="21691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661135" y="4798466"/>
            <a:ext cx="1218603" cy="461665"/>
          </a:xfrm>
          <a:prstGeom prst="rect">
            <a:avLst/>
          </a:prstGeom>
        </p:spPr>
        <p:txBody>
          <a:bodyPr wrap="none">
            <a:spAutoFit/>
          </a:bodyPr>
          <a:lstStyle/>
          <a:p>
            <a:r>
              <a:rPr lang="en-US" sz="2400" dirty="0" smtClean="0">
                <a:solidFill>
                  <a:srgbClr val="0000FF"/>
                </a:solidFill>
              </a:rPr>
              <a:t>N1MM+</a:t>
            </a:r>
            <a:endParaRPr lang="en-US" sz="2400" dirty="0">
              <a:solidFill>
                <a:srgbClr val="0000FF"/>
              </a:solidFill>
            </a:endParaRPr>
          </a:p>
        </p:txBody>
      </p:sp>
      <p:sp>
        <p:nvSpPr>
          <p:cNvPr id="17" name="Rectangle 16"/>
          <p:cNvSpPr/>
          <p:nvPr/>
        </p:nvSpPr>
        <p:spPr>
          <a:xfrm>
            <a:off x="7671535" y="4798466"/>
            <a:ext cx="862865" cy="461665"/>
          </a:xfrm>
          <a:prstGeom prst="rect">
            <a:avLst/>
          </a:prstGeom>
        </p:spPr>
        <p:txBody>
          <a:bodyPr wrap="none">
            <a:spAutoFit/>
          </a:bodyPr>
          <a:lstStyle/>
          <a:p>
            <a:r>
              <a:rPr lang="en-US" sz="2400" dirty="0" smtClean="0">
                <a:solidFill>
                  <a:srgbClr val="0000FF"/>
                </a:solidFill>
              </a:rPr>
              <a:t>DXA3</a:t>
            </a:r>
            <a:endParaRPr lang="en-US" sz="2400" dirty="0">
              <a:solidFill>
                <a:srgbClr val="0000FF"/>
              </a:solidFill>
            </a:endParaRPr>
          </a:p>
        </p:txBody>
      </p:sp>
      <p:pic>
        <p:nvPicPr>
          <p:cNvPr id="19462" name="Picture 6" descr="C:\Users\Schmieder\Desktop\PPT_images\DXA control cente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56935" y="3943547"/>
            <a:ext cx="2358644" cy="21691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61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xfrm>
            <a:off x="0" y="152400"/>
            <a:ext cx="9144000" cy="685800"/>
          </a:xfrm>
        </p:spPr>
        <p:txBody>
          <a:bodyPr/>
          <a:lstStyle/>
          <a:p>
            <a:pPr eaLnBrk="1" hangingPunct="1"/>
            <a:r>
              <a:rPr lang="en-US" altLang="en-US" sz="3500" dirty="0" smtClean="0">
                <a:solidFill>
                  <a:srgbClr val="0000FF"/>
                </a:solidFill>
              </a:rPr>
              <a:t>Heard Island - Atlas CW Stations</a:t>
            </a:r>
            <a:endParaRPr lang="en-US" altLang="en-US" dirty="0" smtClean="0">
              <a:solidFill>
                <a:srgbClr val="0000FF"/>
              </a:solidFill>
            </a:endParaRPr>
          </a:p>
        </p:txBody>
      </p:sp>
      <p:pic>
        <p:nvPicPr>
          <p:cNvPr id="33795" name="Picture 7" descr="atlas-cove-cw-tent-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762000"/>
            <a:ext cx="7432675" cy="574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459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699" name="Picture 3" descr="C:\Users\Schmieder\Desktop\PPT_images\Clip_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198386"/>
            <a:ext cx="8229600" cy="51262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94617" y="441865"/>
            <a:ext cx="1954766" cy="646331"/>
          </a:xfrm>
          <a:prstGeom prst="rect">
            <a:avLst/>
          </a:prstGeom>
          <a:noFill/>
        </p:spPr>
        <p:txBody>
          <a:bodyPr wrap="none" rtlCol="0">
            <a:spAutoFit/>
          </a:bodyPr>
          <a:lstStyle/>
          <a:p>
            <a:r>
              <a:rPr lang="en-US" sz="3600" dirty="0" smtClean="0">
                <a:solidFill>
                  <a:srgbClr val="FF0000"/>
                </a:solidFill>
              </a:rPr>
              <a:t>Antennas</a:t>
            </a:r>
            <a:endParaRPr lang="en-US" sz="3600" dirty="0">
              <a:solidFill>
                <a:srgbClr val="FF0000"/>
              </a:solidFill>
            </a:endParaRPr>
          </a:p>
        </p:txBody>
      </p:sp>
      <p:sp>
        <p:nvSpPr>
          <p:cNvPr id="6" name="TextBox 5"/>
          <p:cNvSpPr txBox="1"/>
          <p:nvPr/>
        </p:nvSpPr>
        <p:spPr>
          <a:xfrm>
            <a:off x="2929563" y="3352800"/>
            <a:ext cx="3284874" cy="707886"/>
          </a:xfrm>
          <a:prstGeom prst="rect">
            <a:avLst/>
          </a:prstGeom>
          <a:noFill/>
        </p:spPr>
        <p:txBody>
          <a:bodyPr wrap="none" rtlCol="0">
            <a:spAutoFit/>
          </a:bodyPr>
          <a:lstStyle/>
          <a:p>
            <a:r>
              <a:rPr lang="en-US" sz="4000" dirty="0" smtClean="0">
                <a:solidFill>
                  <a:schemeClr val="bg1"/>
                </a:solidFill>
              </a:rPr>
              <a:t>Coming soon…</a:t>
            </a:r>
            <a:endParaRPr lang="en-US" sz="4000" dirty="0">
              <a:solidFill>
                <a:schemeClr val="bg1"/>
              </a:solidFill>
            </a:endParaRPr>
          </a:p>
        </p:txBody>
      </p:sp>
    </p:spTree>
    <p:extLst>
      <p:ext uri="{BB962C8B-B14F-4D97-AF65-F5344CB8AC3E}">
        <p14:creationId xmlns:p14="http://schemas.microsoft.com/office/powerpoint/2010/main" val="288881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Schmieder\Desktop\______HI_2016\HI_PICs_various\HeardIslandMap TRIM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604" y="582613"/>
            <a:ext cx="8720521" cy="55133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599" y="838200"/>
            <a:ext cx="1156599" cy="369332"/>
          </a:xfrm>
          <a:prstGeom prst="rect">
            <a:avLst/>
          </a:prstGeom>
          <a:noFill/>
        </p:spPr>
        <p:txBody>
          <a:bodyPr wrap="none" rtlCol="0">
            <a:spAutoFit/>
          </a:bodyPr>
          <a:lstStyle/>
          <a:p>
            <a:r>
              <a:rPr lang="en-US" dirty="0" smtClean="0"/>
              <a:t>Atlas Cove</a:t>
            </a:r>
            <a:endParaRPr lang="en-US" dirty="0"/>
          </a:p>
        </p:txBody>
      </p:sp>
      <p:sp>
        <p:nvSpPr>
          <p:cNvPr id="4" name="TextBox 3"/>
          <p:cNvSpPr txBox="1"/>
          <p:nvPr/>
        </p:nvSpPr>
        <p:spPr>
          <a:xfrm>
            <a:off x="7543800" y="3810000"/>
            <a:ext cx="930576" cy="369332"/>
          </a:xfrm>
          <a:prstGeom prst="rect">
            <a:avLst/>
          </a:prstGeom>
          <a:noFill/>
        </p:spPr>
        <p:txBody>
          <a:bodyPr wrap="none" rtlCol="0">
            <a:spAutoFit/>
          </a:bodyPr>
          <a:lstStyle/>
          <a:p>
            <a:r>
              <a:rPr lang="en-US" dirty="0" smtClean="0"/>
              <a:t>Spit Bay</a:t>
            </a:r>
            <a:endParaRPr lang="en-US" dirty="0"/>
          </a:p>
        </p:txBody>
      </p:sp>
      <p:sp>
        <p:nvSpPr>
          <p:cNvPr id="5" name="TextBox 4"/>
          <p:cNvSpPr txBox="1"/>
          <p:nvPr/>
        </p:nvSpPr>
        <p:spPr>
          <a:xfrm>
            <a:off x="3672631" y="6096000"/>
            <a:ext cx="1258678" cy="369332"/>
          </a:xfrm>
          <a:prstGeom prst="rect">
            <a:avLst/>
          </a:prstGeom>
          <a:noFill/>
        </p:spPr>
        <p:txBody>
          <a:bodyPr wrap="none" rtlCol="0">
            <a:spAutoFit/>
          </a:bodyPr>
          <a:lstStyle/>
          <a:p>
            <a:r>
              <a:rPr lang="en-US" dirty="0" smtClean="0"/>
              <a:t>Long Beach</a:t>
            </a:r>
            <a:endParaRPr lang="en-US" dirty="0"/>
          </a:p>
        </p:txBody>
      </p:sp>
    </p:spTree>
    <p:extLst>
      <p:ext uri="{BB962C8B-B14F-4D97-AF65-F5344CB8AC3E}">
        <p14:creationId xmlns:p14="http://schemas.microsoft.com/office/powerpoint/2010/main" val="401450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C:\Users\Schmieder\Desktop\DXA\DXA files from Pavilion\DXA2_System_design\DXA_system_layout_0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295400"/>
            <a:ext cx="8229600" cy="446086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Grp="1" noChangeArrowheads="1"/>
          </p:cNvSpPr>
          <p:nvPr>
            <p:ph type="title"/>
          </p:nvPr>
        </p:nvSpPr>
        <p:spPr>
          <a:xfrm>
            <a:off x="0" y="152400"/>
            <a:ext cx="9144000" cy="685800"/>
          </a:xfrm>
        </p:spPr>
        <p:txBody>
          <a:bodyPr>
            <a:normAutofit/>
          </a:bodyPr>
          <a:lstStyle/>
          <a:p>
            <a:pPr eaLnBrk="1" hangingPunct="1"/>
            <a:r>
              <a:rPr lang="en-US" altLang="en-US" sz="2800" dirty="0" smtClean="0">
                <a:solidFill>
                  <a:srgbClr val="0000FF"/>
                </a:solidFill>
              </a:rPr>
              <a:t>DXA - The Online Radio Log Server</a:t>
            </a:r>
          </a:p>
        </p:txBody>
      </p:sp>
      <p:sp>
        <p:nvSpPr>
          <p:cNvPr id="11" name="Rectangle 2"/>
          <p:cNvSpPr txBox="1">
            <a:spLocks noChangeArrowheads="1"/>
          </p:cNvSpPr>
          <p:nvPr/>
        </p:nvSpPr>
        <p:spPr>
          <a:xfrm>
            <a:off x="533400" y="5917770"/>
            <a:ext cx="2713495"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smtClean="0">
                <a:solidFill>
                  <a:srgbClr val="0000FF"/>
                </a:solidFill>
              </a:rPr>
              <a:t>Heard Island</a:t>
            </a:r>
          </a:p>
        </p:txBody>
      </p:sp>
      <p:sp>
        <p:nvSpPr>
          <p:cNvPr id="12" name="Rectangle 2"/>
          <p:cNvSpPr txBox="1">
            <a:spLocks noChangeArrowheads="1"/>
          </p:cNvSpPr>
          <p:nvPr/>
        </p:nvSpPr>
        <p:spPr>
          <a:xfrm>
            <a:off x="3232689" y="5917770"/>
            <a:ext cx="2713495"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smtClean="0">
                <a:solidFill>
                  <a:srgbClr val="0000FF"/>
                </a:solidFill>
              </a:rPr>
              <a:t>Satellites</a:t>
            </a:r>
          </a:p>
        </p:txBody>
      </p:sp>
      <p:sp>
        <p:nvSpPr>
          <p:cNvPr id="13" name="Rectangle 2"/>
          <p:cNvSpPr txBox="1">
            <a:spLocks noChangeArrowheads="1"/>
          </p:cNvSpPr>
          <p:nvPr/>
        </p:nvSpPr>
        <p:spPr>
          <a:xfrm>
            <a:off x="5882899" y="5917770"/>
            <a:ext cx="2713495"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smtClean="0">
                <a:solidFill>
                  <a:srgbClr val="0000FF"/>
                </a:solidFill>
              </a:rPr>
              <a:t>Internet</a:t>
            </a:r>
          </a:p>
        </p:txBody>
      </p:sp>
    </p:spTree>
    <p:extLst>
      <p:ext uri="{BB962C8B-B14F-4D97-AF65-F5344CB8AC3E}">
        <p14:creationId xmlns:p14="http://schemas.microsoft.com/office/powerpoint/2010/main" val="44850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228600"/>
            <a:ext cx="5943600" cy="685800"/>
          </a:xfrm>
        </p:spPr>
        <p:txBody>
          <a:bodyPr>
            <a:normAutofit/>
          </a:bodyPr>
          <a:lstStyle/>
          <a:p>
            <a:pPr eaLnBrk="1" hangingPunct="1"/>
            <a:r>
              <a:rPr lang="en-US" altLang="en-US" sz="2800" dirty="0" smtClean="0">
                <a:solidFill>
                  <a:srgbClr val="0000FF"/>
                </a:solidFill>
              </a:rPr>
              <a:t>DXA - The Online Radio Log Server</a:t>
            </a:r>
          </a:p>
        </p:txBody>
      </p:sp>
      <p:pic>
        <p:nvPicPr>
          <p:cNvPr id="36867" name="Picture 4" descr="DXA_rev_12_July_20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8700" y="1082253"/>
            <a:ext cx="708660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5"/>
          <p:cNvSpPr>
            <a:spLocks noChangeArrowheads="1"/>
          </p:cNvSpPr>
          <p:nvPr/>
        </p:nvSpPr>
        <p:spPr bwMode="auto">
          <a:xfrm>
            <a:off x="6629400" y="386834"/>
            <a:ext cx="2210926"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t>http://</a:t>
            </a:r>
            <a:r>
              <a:rPr lang="en-US" altLang="en-US" sz="1800" dirty="0" smtClean="0"/>
              <a:t>www.dxa3.org</a:t>
            </a:r>
            <a:endParaRPr lang="en-US" altLang="en-US" sz="1800" dirty="0"/>
          </a:p>
        </p:txBody>
      </p:sp>
    </p:spTree>
    <p:extLst>
      <p:ext uri="{BB962C8B-B14F-4D97-AF65-F5344CB8AC3E}">
        <p14:creationId xmlns:p14="http://schemas.microsoft.com/office/powerpoint/2010/main" val="160641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2" name="Picture 2" descr="C:\____TASMANIA_2013\PPT\Picture1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1" y="20664"/>
            <a:ext cx="10248403" cy="683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42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533400" y="152400"/>
            <a:ext cx="7772400" cy="914400"/>
          </a:xfrm>
        </p:spPr>
        <p:txBody>
          <a:bodyPr/>
          <a:lstStyle/>
          <a:p>
            <a:pPr eaLnBrk="1" hangingPunct="1"/>
            <a:r>
              <a:rPr lang="en-US" altLang="en-US" sz="3500" dirty="0" smtClean="0">
                <a:solidFill>
                  <a:srgbClr val="0000FF"/>
                </a:solidFill>
              </a:rPr>
              <a:t>Heard Island - Geography </a:t>
            </a:r>
            <a:endParaRPr lang="en-US" altLang="en-US" dirty="0" smtClean="0">
              <a:solidFill>
                <a:srgbClr val="0000FF"/>
              </a:solidFill>
            </a:endParaRPr>
          </a:p>
        </p:txBody>
      </p:sp>
      <p:pic>
        <p:nvPicPr>
          <p:cNvPr id="16387" name="Picture 1028" descr="big_ben_si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7850" y="1333500"/>
            <a:ext cx="79883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0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0220" y="441865"/>
            <a:ext cx="4342214" cy="461665"/>
          </a:xfrm>
          <a:prstGeom prst="rect">
            <a:avLst/>
          </a:prstGeom>
          <a:noFill/>
        </p:spPr>
        <p:txBody>
          <a:bodyPr wrap="none" rtlCol="0">
            <a:spAutoFit/>
          </a:bodyPr>
          <a:lstStyle/>
          <a:p>
            <a:r>
              <a:rPr lang="en-US" sz="2400" dirty="0" smtClean="0">
                <a:solidFill>
                  <a:srgbClr val="0000FF"/>
                </a:solidFill>
              </a:rPr>
              <a:t>Radio paths to/from Heard Island</a:t>
            </a:r>
            <a:endParaRPr lang="en-US" sz="2400" dirty="0">
              <a:solidFill>
                <a:srgbClr val="0000FF"/>
              </a:solidFill>
            </a:endParaRPr>
          </a:p>
        </p:txBody>
      </p:sp>
      <p:pic>
        <p:nvPicPr>
          <p:cNvPr id="4098" name="Picture 2" descr="C:\_____HEARD_ISLAND_2014\__HD_Radio\_HD_Radio_propagation\Propagation map 2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019" y="1143000"/>
            <a:ext cx="7573963" cy="521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72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______HEARD_ISLAND_2014\____HD_Images\_HD_PICs_Lagoons\Winston_Lagoon\Spit_crop_10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457"/>
            <a:ext cx="9144000" cy="72062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28919" y="728990"/>
            <a:ext cx="915635" cy="523220"/>
          </a:xfrm>
          <a:prstGeom prst="rect">
            <a:avLst/>
          </a:prstGeom>
          <a:noFill/>
        </p:spPr>
        <p:txBody>
          <a:bodyPr wrap="none" rtlCol="0">
            <a:spAutoFit/>
          </a:bodyPr>
          <a:lstStyle/>
          <a:p>
            <a:r>
              <a:rPr lang="en-US" sz="2800" dirty="0" smtClean="0">
                <a:solidFill>
                  <a:schemeClr val="bg1"/>
                </a:solidFill>
              </a:rPr>
              <a:t>2014</a:t>
            </a:r>
            <a:endParaRPr lang="en-US" sz="2800" dirty="0">
              <a:solidFill>
                <a:schemeClr val="bg1"/>
              </a:solidFill>
            </a:endParaRPr>
          </a:p>
        </p:txBody>
      </p:sp>
    </p:spTree>
    <p:extLst>
      <p:ext uri="{BB962C8B-B14F-4D97-AF65-F5344CB8AC3E}">
        <p14:creationId xmlns:p14="http://schemas.microsoft.com/office/powerpoint/2010/main" val="418114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______HEARD_ISLAND_2014\____HD_Images\_HD_PICs_Lagoons\Stephenson_Lagoon\Stephenson_Lagoon_N_en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304800"/>
            <a:ext cx="11704319"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2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2" descr="C:\______HEARD_ISLAND_2014\____HD_Images\_HD_PICs_Lagoons\Stephenson_Lagoon\AAD_apples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 y="-381000"/>
            <a:ext cx="11582398" cy="723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2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antarcti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2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______HEARD_ISLAND_2014\____HD_Images\_HD_PICs_SPIT\preview_Woehler_adj.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20102" y="-609600"/>
            <a:ext cx="11363325" cy="749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2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C:\Users\Schmieder\Desktop\_____HI_2015y\___Braveheart\braveheart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0"/>
            <a:ext cx="1040130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94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solidFill>
                  <a:srgbClr val="0000FF"/>
                </a:solidFill>
              </a:rPr>
              <a:t>Scientific research</a:t>
            </a:r>
            <a:endParaRPr lang="en-US" dirty="0">
              <a:solidFill>
                <a:srgbClr val="0000FF"/>
              </a:solidFill>
            </a:endParaRPr>
          </a:p>
        </p:txBody>
      </p:sp>
      <p:sp>
        <p:nvSpPr>
          <p:cNvPr id="3" name="Content Placeholder 2"/>
          <p:cNvSpPr>
            <a:spLocks noGrp="1"/>
          </p:cNvSpPr>
          <p:nvPr>
            <p:ph idx="1"/>
          </p:nvPr>
        </p:nvSpPr>
        <p:spPr>
          <a:xfrm>
            <a:off x="800100" y="1676400"/>
            <a:ext cx="7543800" cy="4525963"/>
          </a:xfrm>
        </p:spPr>
        <p:txBody>
          <a:bodyPr/>
          <a:lstStyle/>
          <a:p>
            <a:pPr marL="0" indent="0">
              <a:buNone/>
            </a:pPr>
            <a:r>
              <a:rPr lang="en-US" dirty="0" smtClean="0"/>
              <a:t>Goal: </a:t>
            </a:r>
          </a:p>
          <a:p>
            <a:pPr lvl="1">
              <a:buFont typeface="Wingdings" panose="05000000000000000000" pitchFamily="2" charset="2"/>
              <a:buChar char="Ø"/>
            </a:pPr>
            <a:r>
              <a:rPr lang="en-US" sz="2000" dirty="0" smtClean="0"/>
              <a:t>Obtain new observations and data relating to the effects of global climate change</a:t>
            </a:r>
            <a:endParaRPr lang="en-US" sz="2000" dirty="0"/>
          </a:p>
          <a:p>
            <a:pPr marL="0" indent="0">
              <a:buNone/>
            </a:pPr>
            <a:r>
              <a:rPr lang="en-US" dirty="0" smtClean="0"/>
              <a:t>Means: </a:t>
            </a:r>
          </a:p>
          <a:p>
            <a:pPr lvl="1">
              <a:buFont typeface="Wingdings" panose="05000000000000000000" pitchFamily="2" charset="2"/>
              <a:buChar char="Ø"/>
            </a:pPr>
            <a:r>
              <a:rPr lang="en-US" sz="2000" dirty="0" smtClean="0">
                <a:solidFill>
                  <a:srgbClr val="FF0000"/>
                </a:solidFill>
              </a:rPr>
              <a:t>Collections of specimens </a:t>
            </a:r>
            <a:r>
              <a:rPr lang="en-US" sz="2000" dirty="0" smtClean="0"/>
              <a:t>to identify unknown species of plants and animals</a:t>
            </a:r>
          </a:p>
          <a:p>
            <a:pPr lvl="1">
              <a:buFont typeface="Wingdings" panose="05000000000000000000" pitchFamily="2" charset="2"/>
              <a:buChar char="Ø"/>
            </a:pPr>
            <a:r>
              <a:rPr lang="en-US" sz="2000" dirty="0" smtClean="0">
                <a:solidFill>
                  <a:srgbClr val="FF0000"/>
                </a:solidFill>
              </a:rPr>
              <a:t>Photogrammetry</a:t>
            </a:r>
            <a:r>
              <a:rPr lang="en-US" sz="2000" dirty="0" smtClean="0"/>
              <a:t> to measure changes in glaciers, lagoons, and land, </a:t>
            </a:r>
            <a:r>
              <a:rPr lang="en-US" sz="2000" dirty="0" err="1" smtClean="0"/>
              <a:t>espeically</a:t>
            </a:r>
            <a:r>
              <a:rPr lang="en-US" sz="2000" dirty="0" smtClean="0"/>
              <a:t> recently deglaciated land</a:t>
            </a:r>
          </a:p>
          <a:p>
            <a:pPr lvl="1">
              <a:buFont typeface="Wingdings" panose="05000000000000000000" pitchFamily="2" charset="2"/>
              <a:buChar char="Ø"/>
            </a:pPr>
            <a:r>
              <a:rPr lang="en-US" sz="2000" dirty="0" err="1" smtClean="0">
                <a:solidFill>
                  <a:srgbClr val="FF0000"/>
                </a:solidFill>
              </a:rPr>
              <a:t>Photodocumentation</a:t>
            </a:r>
            <a:r>
              <a:rPr lang="en-US" sz="2000" dirty="0" smtClean="0">
                <a:solidFill>
                  <a:srgbClr val="FF0000"/>
                </a:solidFill>
              </a:rPr>
              <a:t> </a:t>
            </a:r>
            <a:r>
              <a:rPr lang="en-US" sz="2000" dirty="0" smtClean="0"/>
              <a:t>of new geologic features such as emergent streams and plumes, eruption and venting, weather and atmospheric </a:t>
            </a:r>
            <a:r>
              <a:rPr lang="en-US" sz="2000" dirty="0"/>
              <a:t>phenomena </a:t>
            </a:r>
            <a:endParaRPr lang="en-US" sz="2000" dirty="0" smtClean="0"/>
          </a:p>
          <a:p>
            <a:pPr marL="0" indent="0">
              <a:buNone/>
            </a:pPr>
            <a:endParaRPr lang="en-US" dirty="0"/>
          </a:p>
        </p:txBody>
      </p:sp>
    </p:spTree>
    <p:extLst>
      <p:ext uri="{BB962C8B-B14F-4D97-AF65-F5344CB8AC3E}">
        <p14:creationId xmlns:p14="http://schemas.microsoft.com/office/powerpoint/2010/main" val="257618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______HEARD_ISLAND_2014\____HD_Images\_HD_PICs_Lagoons\Stephenson_Lagoon\Stephensen_Lagoon_adj.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0"/>
            <a:ext cx="1109472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29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5" name="Picture 3" descr="C:\______HEARD_ISLAND_2014\____HD_Images\_HD_PICs_Lagoons\Unnamed_Lagoon\Unnamed_Lagoon_20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85800"/>
            <a:ext cx="9158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23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C:\______HEARD_ISLAND_2014\____HD_Images\_HD_PICs_Lagoons\Unnamed_Lagoon\Unnamed_Lagoon_2007-2014_sidebyside_crop_circl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685800"/>
            <a:ext cx="8464641"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0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C:\______HEARD_ISLAND_2014\____HD_Images\_HD_PICs_Lagoons\Unnamed_Lagoon\Clip_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05" y="381000"/>
            <a:ext cx="9509760"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304800"/>
            <a:ext cx="103632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50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______HEARD_ISLAND_2014\____HD_Images\_HD_PICs_Lagoons\Unnamed_Lagoon\Unnamed_Lagoon_outlet_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1" y="7748"/>
            <a:ext cx="10593935" cy="685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97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2" descr="C:\______HEARD_ISLAND_2014\____HD_Images\_HD_sat_images_rivers\Clip_10_exposu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3959" y="0"/>
            <a:ext cx="11460478" cy="7162800"/>
          </a:xfrm>
          <a:prstGeom prst="rect">
            <a:avLst/>
          </a:prstGeom>
          <a:noFill/>
          <a:extLst>
            <a:ext uri="{909E8E84-426E-40DD-AFC4-6F175D3DCCD1}">
              <a14:hiddenFill xmlns:a14="http://schemas.microsoft.com/office/drawing/2010/main">
                <a:solidFill>
                  <a:srgbClr val="FFFFFF"/>
                </a:solidFill>
              </a14:hiddenFill>
            </a:ext>
          </a:extLst>
        </p:spPr>
      </p:pic>
      <p:sp>
        <p:nvSpPr>
          <p:cNvPr id="7" name="Striped Right Arrow 6"/>
          <p:cNvSpPr/>
          <p:nvPr/>
        </p:nvSpPr>
        <p:spPr>
          <a:xfrm rot="5400000">
            <a:off x="3384151" y="2400300"/>
            <a:ext cx="457200" cy="228600"/>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rot="5400000">
            <a:off x="5662314" y="2400300"/>
            <a:ext cx="457200" cy="228600"/>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riped Right Arrow 9"/>
          <p:cNvSpPr/>
          <p:nvPr/>
        </p:nvSpPr>
        <p:spPr>
          <a:xfrm rot="5400000">
            <a:off x="6775270" y="2400300"/>
            <a:ext cx="457200" cy="228600"/>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riped Right Arrow 10"/>
          <p:cNvSpPr/>
          <p:nvPr/>
        </p:nvSpPr>
        <p:spPr>
          <a:xfrm rot="5400000">
            <a:off x="8572500" y="2400300"/>
            <a:ext cx="457200" cy="228600"/>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78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2" descr="C:\______HEARD_ISLAND_2014\____HD_Images\_HD_sat_images_rivers\Clip_11_exposu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 y="-381000"/>
            <a:ext cx="1170432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24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15665" y="1393825"/>
            <a:ext cx="4956446"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2952917"/>
            <a:ext cx="2819400" cy="329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58157" y="378767"/>
            <a:ext cx="5827686" cy="461665"/>
          </a:xfrm>
          <a:prstGeom prst="rect">
            <a:avLst/>
          </a:prstGeom>
          <a:noFill/>
        </p:spPr>
        <p:txBody>
          <a:bodyPr wrap="none" rtlCol="0">
            <a:spAutoFit/>
          </a:bodyPr>
          <a:lstStyle/>
          <a:p>
            <a:r>
              <a:rPr lang="en-US" sz="2400" dirty="0" smtClean="0">
                <a:solidFill>
                  <a:srgbClr val="0000FF"/>
                </a:solidFill>
              </a:rPr>
              <a:t>Aerial images using remote airborne cameras</a:t>
            </a:r>
            <a:endParaRPr lang="en-US" sz="2400" dirty="0">
              <a:solidFill>
                <a:srgbClr val="0000FF"/>
              </a:solidFill>
            </a:endParaRPr>
          </a:p>
        </p:txBody>
      </p:sp>
      <p:sp>
        <p:nvSpPr>
          <p:cNvPr id="5" name="TextBox 4"/>
          <p:cNvSpPr txBox="1"/>
          <p:nvPr/>
        </p:nvSpPr>
        <p:spPr>
          <a:xfrm>
            <a:off x="5306863" y="4267200"/>
            <a:ext cx="3075137" cy="523220"/>
          </a:xfrm>
          <a:prstGeom prst="rect">
            <a:avLst/>
          </a:prstGeom>
          <a:noFill/>
        </p:spPr>
        <p:txBody>
          <a:bodyPr wrap="none" rtlCol="0">
            <a:spAutoFit/>
          </a:bodyPr>
          <a:lstStyle/>
          <a:p>
            <a:r>
              <a:rPr lang="en-US" sz="2800" dirty="0" smtClean="0"/>
              <a:t>Multicopter (drone)</a:t>
            </a:r>
            <a:endParaRPr lang="en-US" sz="2800" dirty="0"/>
          </a:p>
        </p:txBody>
      </p:sp>
      <p:sp>
        <p:nvSpPr>
          <p:cNvPr id="6" name="TextBox 5"/>
          <p:cNvSpPr txBox="1"/>
          <p:nvPr/>
        </p:nvSpPr>
        <p:spPr>
          <a:xfrm>
            <a:off x="3124200" y="5627521"/>
            <a:ext cx="4185377" cy="523220"/>
          </a:xfrm>
          <a:prstGeom prst="rect">
            <a:avLst/>
          </a:prstGeom>
          <a:noFill/>
        </p:spPr>
        <p:txBody>
          <a:bodyPr wrap="none" rtlCol="0">
            <a:spAutoFit/>
          </a:bodyPr>
          <a:lstStyle/>
          <a:p>
            <a:r>
              <a:rPr lang="en-US" sz="2800" dirty="0" smtClean="0"/>
              <a:t>Flyable (kite-borne) camera</a:t>
            </a:r>
            <a:endParaRPr lang="en-US" sz="2800" dirty="0"/>
          </a:p>
        </p:txBody>
      </p:sp>
    </p:spTree>
    <p:extLst>
      <p:ext uri="{BB962C8B-B14F-4D97-AF65-F5344CB8AC3E}">
        <p14:creationId xmlns:p14="http://schemas.microsoft.com/office/powerpoint/2010/main" val="382361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5891" y="441865"/>
            <a:ext cx="6932219" cy="461665"/>
          </a:xfrm>
          <a:prstGeom prst="rect">
            <a:avLst/>
          </a:prstGeom>
          <a:noFill/>
        </p:spPr>
        <p:txBody>
          <a:bodyPr wrap="none" rtlCol="0">
            <a:spAutoFit/>
          </a:bodyPr>
          <a:lstStyle/>
          <a:p>
            <a:r>
              <a:rPr lang="en-US" sz="2400" dirty="0" smtClean="0">
                <a:solidFill>
                  <a:srgbClr val="0000FF"/>
                </a:solidFill>
              </a:rPr>
              <a:t>Search for new species as particulates in water and air</a:t>
            </a:r>
            <a:endParaRPr lang="en-US" sz="2400" dirty="0">
              <a:solidFill>
                <a:srgbClr val="0000FF"/>
              </a:solidFill>
            </a:endParaRPr>
          </a:p>
        </p:txBody>
      </p:sp>
      <p:sp>
        <p:nvSpPr>
          <p:cNvPr id="6" name="TextBox 5"/>
          <p:cNvSpPr txBox="1"/>
          <p:nvPr/>
        </p:nvSpPr>
        <p:spPr>
          <a:xfrm>
            <a:off x="7335902" y="4771159"/>
            <a:ext cx="1011815" cy="369332"/>
          </a:xfrm>
          <a:prstGeom prst="rect">
            <a:avLst/>
          </a:prstGeom>
          <a:noFill/>
        </p:spPr>
        <p:txBody>
          <a:bodyPr wrap="none" rtlCol="0">
            <a:spAutoFit/>
          </a:bodyPr>
          <a:lstStyle/>
          <a:p>
            <a:r>
              <a:rPr lang="en-US" dirty="0" smtClean="0"/>
              <a:t>Airborne</a:t>
            </a:r>
            <a:endParaRPr lang="en-US" dirty="0"/>
          </a:p>
        </p:txBody>
      </p:sp>
      <p:grpSp>
        <p:nvGrpSpPr>
          <p:cNvPr id="15" name="Group 14"/>
          <p:cNvGrpSpPr/>
          <p:nvPr/>
        </p:nvGrpSpPr>
        <p:grpSpPr>
          <a:xfrm>
            <a:off x="562751" y="3886200"/>
            <a:ext cx="6172200" cy="2562999"/>
            <a:chOff x="562751" y="3886200"/>
            <a:chExt cx="6172200" cy="2562999"/>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2751" y="3886200"/>
              <a:ext cx="6172200" cy="230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02785" y="6026989"/>
              <a:ext cx="933332" cy="276999"/>
            </a:xfrm>
            <a:prstGeom prst="rect">
              <a:avLst/>
            </a:prstGeom>
            <a:noFill/>
          </p:spPr>
          <p:txBody>
            <a:bodyPr wrap="none" rtlCol="0">
              <a:spAutoFit/>
            </a:bodyPr>
            <a:lstStyle/>
            <a:p>
              <a:r>
                <a:rPr lang="en-US" sz="1200" dirty="0"/>
                <a:t>W</a:t>
              </a:r>
              <a:r>
                <a:rPr lang="en-US" sz="1200" dirty="0" smtClean="0"/>
                <a:t>et-dry vac</a:t>
              </a:r>
              <a:endParaRPr lang="en-US" sz="1200" dirty="0"/>
            </a:p>
          </p:txBody>
        </p:sp>
        <p:sp>
          <p:nvSpPr>
            <p:cNvPr id="10" name="TextBox 9"/>
            <p:cNvSpPr txBox="1"/>
            <p:nvPr/>
          </p:nvSpPr>
          <p:spPr>
            <a:xfrm>
              <a:off x="2583028" y="6172200"/>
              <a:ext cx="1382814" cy="276999"/>
            </a:xfrm>
            <a:prstGeom prst="rect">
              <a:avLst/>
            </a:prstGeom>
            <a:noFill/>
          </p:spPr>
          <p:txBody>
            <a:bodyPr wrap="none" rtlCol="0">
              <a:spAutoFit/>
            </a:bodyPr>
            <a:lstStyle/>
            <a:p>
              <a:r>
                <a:rPr lang="en-US" sz="1200" dirty="0" smtClean="0"/>
                <a:t>Anderson </a:t>
              </a:r>
              <a:r>
                <a:rPr lang="en-US" sz="1200" dirty="0"/>
                <a:t>I</a:t>
              </a:r>
              <a:r>
                <a:rPr lang="en-US" sz="1200" dirty="0" smtClean="0"/>
                <a:t>mpactor</a:t>
              </a:r>
              <a:endParaRPr lang="en-US" sz="1200" dirty="0"/>
            </a:p>
          </p:txBody>
        </p:sp>
        <p:sp>
          <p:nvSpPr>
            <p:cNvPr id="11" name="TextBox 10"/>
            <p:cNvSpPr txBox="1"/>
            <p:nvPr/>
          </p:nvSpPr>
          <p:spPr>
            <a:xfrm>
              <a:off x="4752693" y="5912690"/>
              <a:ext cx="1952907" cy="276999"/>
            </a:xfrm>
            <a:prstGeom prst="rect">
              <a:avLst/>
            </a:prstGeom>
            <a:noFill/>
          </p:spPr>
          <p:txBody>
            <a:bodyPr wrap="none" rtlCol="0">
              <a:spAutoFit/>
            </a:bodyPr>
            <a:lstStyle/>
            <a:p>
              <a:r>
                <a:rPr lang="en-US" sz="1200" dirty="0" smtClean="0"/>
                <a:t>“Next-Generation” Impactor</a:t>
              </a:r>
              <a:endParaRPr lang="en-US" sz="1200" dirty="0"/>
            </a:p>
          </p:txBody>
        </p:sp>
      </p:grpSp>
      <p:pic>
        <p:nvPicPr>
          <p:cNvPr id="32770" name="Picture 2" descr="C:\____TASMANIA_2013\PPT\mold inver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4913" y="4114798"/>
            <a:ext cx="753792" cy="7318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3400" y="1219200"/>
            <a:ext cx="5961261"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136813" y="2286000"/>
            <a:ext cx="1321387" cy="369332"/>
          </a:xfrm>
          <a:prstGeom prst="rect">
            <a:avLst/>
          </a:prstGeom>
          <a:noFill/>
        </p:spPr>
        <p:txBody>
          <a:bodyPr wrap="none" rtlCol="0">
            <a:spAutoFit/>
          </a:bodyPr>
          <a:lstStyle/>
          <a:p>
            <a:r>
              <a:rPr lang="en-US" dirty="0" smtClean="0"/>
              <a:t>Waterborne</a:t>
            </a:r>
            <a:endParaRPr lang="en-US" dirty="0"/>
          </a:p>
        </p:txBody>
      </p:sp>
      <p:pic>
        <p:nvPicPr>
          <p:cNvPr id="32772" name="Picture 4" descr="C:\____TASMANIA_2013\PPT\bacteria mod.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71909" y="1600200"/>
            <a:ext cx="939800" cy="78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2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8130" name="Picture 2" descr="C:\Users\Schmieder\Desktop\______HI_2016\HI_PICs_various\Cli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4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08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C:\Users\Schmieder\Desktop\_____HI_2015y\___Microscope\81U97locwnL._SY355_.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219200"/>
            <a:ext cx="3352800" cy="3352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343400" y="3259233"/>
            <a:ext cx="4625439" cy="2760567"/>
            <a:chOff x="4343400" y="2133600"/>
            <a:chExt cx="4625439" cy="2760567"/>
          </a:xfrm>
        </p:grpSpPr>
        <p:grpSp>
          <p:nvGrpSpPr>
            <p:cNvPr id="6" name="Group 5"/>
            <p:cNvGrpSpPr/>
            <p:nvPr/>
          </p:nvGrpSpPr>
          <p:grpSpPr>
            <a:xfrm>
              <a:off x="4343400" y="2133600"/>
              <a:ext cx="1905000" cy="2760567"/>
              <a:chOff x="1085237" y="1988958"/>
              <a:chExt cx="2623835" cy="3802242"/>
            </a:xfrm>
          </p:grpSpPr>
          <p:pic>
            <p:nvPicPr>
              <p:cNvPr id="7" name="Picture 6"/>
              <p:cNvPicPr/>
              <p:nvPr/>
            </p:nvPicPr>
            <p:blipFill>
              <a:blip r:embed="rId4">
                <a:extLst>
                  <a:ext uri="{28A0092B-C50C-407E-A947-70E740481C1C}">
                    <a14:useLocalDpi xmlns:a14="http://schemas.microsoft.com/office/drawing/2010/main"/>
                  </a:ext>
                </a:extLst>
              </a:blip>
              <a:stretch>
                <a:fillRect/>
              </a:stretch>
            </p:blipFill>
            <p:spPr>
              <a:xfrm>
                <a:off x="1085237" y="1988958"/>
                <a:ext cx="2623835" cy="2819400"/>
              </a:xfrm>
              <a:prstGeom prst="rect">
                <a:avLst/>
              </a:prstGeom>
              <a:scene3d>
                <a:camera prst="orthographicFront">
                  <a:rot lat="0" lon="0" rev="10800000"/>
                </a:camera>
                <a:lightRig rig="threePt" dir="t"/>
              </a:scene3d>
            </p:spPr>
          </p:pic>
          <p:sp>
            <p:nvSpPr>
              <p:cNvPr id="8" name="TextBox 7"/>
              <p:cNvSpPr txBox="1"/>
              <p:nvPr/>
            </p:nvSpPr>
            <p:spPr>
              <a:xfrm>
                <a:off x="1710492" y="5421868"/>
                <a:ext cx="1373325" cy="369332"/>
              </a:xfrm>
              <a:prstGeom prst="rect">
                <a:avLst/>
              </a:prstGeom>
              <a:noFill/>
            </p:spPr>
            <p:txBody>
              <a:bodyPr wrap="none" rtlCol="0">
                <a:spAutoFit/>
              </a:bodyPr>
              <a:lstStyle/>
              <a:p>
                <a:r>
                  <a:rPr lang="en-US" dirty="0" smtClean="0"/>
                  <a:t>Foraminifera</a:t>
                </a:r>
                <a:endParaRPr lang="en-US" dirty="0"/>
              </a:p>
            </p:txBody>
          </p:sp>
        </p:grpSp>
        <p:grpSp>
          <p:nvGrpSpPr>
            <p:cNvPr id="9" name="Group 8"/>
            <p:cNvGrpSpPr/>
            <p:nvPr/>
          </p:nvGrpSpPr>
          <p:grpSpPr>
            <a:xfrm>
              <a:off x="6324600" y="2303367"/>
              <a:ext cx="2644239" cy="2590800"/>
              <a:chOff x="4225636" y="1908879"/>
              <a:chExt cx="3962400" cy="3882321"/>
            </a:xfrm>
          </p:grpSpPr>
          <p:pic>
            <p:nvPicPr>
              <p:cNvPr id="10" name="Picture 9"/>
              <p:cNvPicPr/>
              <p:nvPr/>
            </p:nvPicPr>
            <p:blipFill>
              <a:blip r:embed="rId5" cstate="email">
                <a:extLst>
                  <a:ext uri="{28A0092B-C50C-407E-A947-70E740481C1C}">
                    <a14:useLocalDpi xmlns:a14="http://schemas.microsoft.com/office/drawing/2010/main"/>
                  </a:ext>
                </a:extLst>
              </a:blip>
              <a:stretch>
                <a:fillRect/>
              </a:stretch>
            </p:blipFill>
            <p:spPr>
              <a:xfrm>
                <a:off x="4225636" y="1908879"/>
                <a:ext cx="3962400" cy="2979559"/>
              </a:xfrm>
              <a:prstGeom prst="rect">
                <a:avLst/>
              </a:prstGeom>
              <a:effectLst>
                <a:outerShdw blurRad="50800" dist="38100" dir="2700000" algn="tl" rotWithShape="0">
                  <a:prstClr val="black">
                    <a:alpha val="40000"/>
                  </a:prstClr>
                </a:outerShdw>
              </a:effectLst>
              <a:scene3d>
                <a:camera prst="orthographicFront">
                  <a:rot lat="0" lon="0" rev="5400000"/>
                </a:camera>
                <a:lightRig rig="threePt" dir="t"/>
              </a:scene3d>
            </p:spPr>
          </p:pic>
          <p:sp>
            <p:nvSpPr>
              <p:cNvPr id="11" name="TextBox 10"/>
              <p:cNvSpPr txBox="1"/>
              <p:nvPr/>
            </p:nvSpPr>
            <p:spPr>
              <a:xfrm>
                <a:off x="5622510" y="5421868"/>
                <a:ext cx="1168653" cy="369332"/>
              </a:xfrm>
              <a:prstGeom prst="rect">
                <a:avLst/>
              </a:prstGeom>
              <a:noFill/>
            </p:spPr>
            <p:txBody>
              <a:bodyPr wrap="none" rtlCol="0">
                <a:spAutoFit/>
              </a:bodyPr>
              <a:lstStyle/>
              <a:p>
                <a:r>
                  <a:rPr lang="en-US" dirty="0" err="1" smtClean="0"/>
                  <a:t>Tardigrada</a:t>
                </a:r>
                <a:endParaRPr lang="en-US" dirty="0"/>
              </a:p>
            </p:txBody>
          </p:sp>
        </p:grpSp>
      </p:grpSp>
      <p:sp>
        <p:nvSpPr>
          <p:cNvPr id="12" name="TextBox 11"/>
          <p:cNvSpPr txBox="1"/>
          <p:nvPr/>
        </p:nvSpPr>
        <p:spPr>
          <a:xfrm>
            <a:off x="1308446" y="441865"/>
            <a:ext cx="6527108" cy="461665"/>
          </a:xfrm>
          <a:prstGeom prst="rect">
            <a:avLst/>
          </a:prstGeom>
          <a:noFill/>
        </p:spPr>
        <p:txBody>
          <a:bodyPr wrap="none" rtlCol="0">
            <a:spAutoFit/>
          </a:bodyPr>
          <a:lstStyle/>
          <a:p>
            <a:r>
              <a:rPr lang="en-US" sz="2400" dirty="0" smtClean="0">
                <a:solidFill>
                  <a:srgbClr val="0000FF"/>
                </a:solidFill>
              </a:rPr>
              <a:t>Digital microscope to image microscopic organisms</a:t>
            </a:r>
            <a:endParaRPr lang="en-US" sz="2400" dirty="0">
              <a:solidFill>
                <a:srgbClr val="0000FF"/>
              </a:solidFill>
            </a:endParaRPr>
          </a:p>
        </p:txBody>
      </p:sp>
    </p:spTree>
    <p:extLst>
      <p:ext uri="{BB962C8B-B14F-4D97-AF65-F5344CB8AC3E}">
        <p14:creationId xmlns:p14="http://schemas.microsoft.com/office/powerpoint/2010/main" val="96193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8381" y="441865"/>
            <a:ext cx="6067238" cy="461665"/>
          </a:xfrm>
          <a:prstGeom prst="rect">
            <a:avLst/>
          </a:prstGeom>
          <a:noFill/>
        </p:spPr>
        <p:txBody>
          <a:bodyPr wrap="none" rtlCol="0">
            <a:spAutoFit/>
          </a:bodyPr>
          <a:lstStyle/>
          <a:p>
            <a:r>
              <a:rPr lang="en-US" sz="2400" dirty="0" smtClean="0">
                <a:solidFill>
                  <a:srgbClr val="0000FF"/>
                </a:solidFill>
              </a:rPr>
              <a:t>Photo-documentation of  environmental debris</a:t>
            </a:r>
            <a:endParaRPr lang="en-US" sz="2400" dirty="0">
              <a:solidFill>
                <a:srgbClr val="0000FF"/>
              </a:solidFill>
            </a:endParaRPr>
          </a:p>
        </p:txBody>
      </p:sp>
      <p:grpSp>
        <p:nvGrpSpPr>
          <p:cNvPr id="9" name="Group 8"/>
          <p:cNvGrpSpPr/>
          <p:nvPr/>
        </p:nvGrpSpPr>
        <p:grpSpPr>
          <a:xfrm>
            <a:off x="762000" y="1219200"/>
            <a:ext cx="3200400" cy="2883932"/>
            <a:chOff x="762000" y="1219200"/>
            <a:chExt cx="3200400" cy="2883932"/>
          </a:xfrm>
        </p:grpSpPr>
        <p:pic>
          <p:nvPicPr>
            <p:cNvPr id="33795" name="Picture 3" descr="C:\____TASMANIA_2013\PPT\Picture18 5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219200"/>
              <a:ext cx="3200400" cy="24011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71388" y="3733800"/>
              <a:ext cx="781624" cy="369332"/>
            </a:xfrm>
            <a:prstGeom prst="rect">
              <a:avLst/>
            </a:prstGeom>
            <a:noFill/>
          </p:spPr>
          <p:txBody>
            <a:bodyPr wrap="none" rtlCol="0">
              <a:spAutoFit/>
            </a:bodyPr>
            <a:lstStyle/>
            <a:p>
              <a:r>
                <a:rPr lang="en-US" dirty="0" smtClean="0"/>
                <a:t>Plastic</a:t>
              </a:r>
              <a:endParaRPr lang="en-US" dirty="0"/>
            </a:p>
          </p:txBody>
        </p:sp>
      </p:grpSp>
      <p:grpSp>
        <p:nvGrpSpPr>
          <p:cNvPr id="11" name="Group 10"/>
          <p:cNvGrpSpPr/>
          <p:nvPr/>
        </p:nvGrpSpPr>
        <p:grpSpPr>
          <a:xfrm>
            <a:off x="4495800" y="1219199"/>
            <a:ext cx="3735065" cy="2884355"/>
            <a:chOff x="4495800" y="1219199"/>
            <a:chExt cx="3735065" cy="2884355"/>
          </a:xfrm>
        </p:grpSpPr>
        <p:pic>
          <p:nvPicPr>
            <p:cNvPr id="2" name="Picture 1"/>
            <p:cNvPicPr/>
            <p:nvPr/>
          </p:nvPicPr>
          <p:blipFill>
            <a:blip r:embed="rId4" cstate="email">
              <a:extLst>
                <a:ext uri="{28A0092B-C50C-407E-A947-70E740481C1C}">
                  <a14:useLocalDpi xmlns:a14="http://schemas.microsoft.com/office/drawing/2010/main"/>
                </a:ext>
              </a:extLst>
            </a:blip>
            <a:stretch>
              <a:fillRect/>
            </a:stretch>
          </p:blipFill>
          <p:spPr>
            <a:xfrm>
              <a:off x="4495800" y="1219199"/>
              <a:ext cx="3735065" cy="2401113"/>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6004900" y="3734222"/>
              <a:ext cx="716863" cy="369332"/>
            </a:xfrm>
            <a:prstGeom prst="rect">
              <a:avLst/>
            </a:prstGeom>
            <a:noFill/>
          </p:spPr>
          <p:txBody>
            <a:bodyPr wrap="none" rtlCol="0">
              <a:spAutoFit/>
            </a:bodyPr>
            <a:lstStyle/>
            <a:p>
              <a:r>
                <a:rPr lang="en-US" dirty="0" err="1" smtClean="0"/>
                <a:t>Bonal</a:t>
              </a:r>
              <a:endParaRPr lang="en-US" dirty="0"/>
            </a:p>
          </p:txBody>
        </p:sp>
      </p:grpSp>
      <p:grpSp>
        <p:nvGrpSpPr>
          <p:cNvPr id="3" name="Group 2"/>
          <p:cNvGrpSpPr/>
          <p:nvPr/>
        </p:nvGrpSpPr>
        <p:grpSpPr>
          <a:xfrm>
            <a:off x="762000" y="4481667"/>
            <a:ext cx="5477924" cy="1614333"/>
            <a:chOff x="762000" y="4343400"/>
            <a:chExt cx="5477924" cy="1614333"/>
          </a:xfrm>
        </p:grpSpPr>
        <p:sp>
          <p:nvSpPr>
            <p:cNvPr id="10" name="TextBox 9"/>
            <p:cNvSpPr txBox="1"/>
            <p:nvPr/>
          </p:nvSpPr>
          <p:spPr>
            <a:xfrm>
              <a:off x="4114800" y="4550401"/>
              <a:ext cx="2125124" cy="1200329"/>
            </a:xfrm>
            <a:prstGeom prst="rect">
              <a:avLst/>
            </a:prstGeom>
            <a:noFill/>
          </p:spPr>
          <p:txBody>
            <a:bodyPr wrap="square" rtlCol="0">
              <a:spAutoFit/>
            </a:bodyPr>
            <a:lstStyle/>
            <a:p>
              <a:r>
                <a:rPr lang="en-US" dirty="0" smtClean="0"/>
                <a:t>Heard Island receives floating debris directly from South Georgia</a:t>
              </a:r>
              <a:endParaRPr lang="en-US" dirty="0"/>
            </a:p>
          </p:txBody>
        </p:sp>
        <p:pic>
          <p:nvPicPr>
            <p:cNvPr id="20482" name="Picture 2" descr="C:\______HEARD_ISLAND_2015X\__________HE_science\______HE_Plastic_debris\Clip.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000" y="4343400"/>
              <a:ext cx="3200400" cy="16143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706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1874" y="441865"/>
            <a:ext cx="6540252" cy="461665"/>
          </a:xfrm>
          <a:prstGeom prst="rect">
            <a:avLst/>
          </a:prstGeom>
          <a:noFill/>
        </p:spPr>
        <p:txBody>
          <a:bodyPr wrap="none" rtlCol="0">
            <a:spAutoFit/>
          </a:bodyPr>
          <a:lstStyle/>
          <a:p>
            <a:r>
              <a:rPr lang="en-US" sz="2400" dirty="0" smtClean="0">
                <a:solidFill>
                  <a:srgbClr val="0000FF"/>
                </a:solidFill>
              </a:rPr>
              <a:t>Roller vortices shed from mountains affects biota</a:t>
            </a:r>
            <a:endParaRPr lang="en-US" sz="2400" dirty="0">
              <a:solidFill>
                <a:srgbClr val="0000FF"/>
              </a:solidFill>
            </a:endParaRPr>
          </a:p>
        </p:txBody>
      </p:sp>
      <p:grpSp>
        <p:nvGrpSpPr>
          <p:cNvPr id="6" name="Group 5"/>
          <p:cNvGrpSpPr/>
          <p:nvPr/>
        </p:nvGrpSpPr>
        <p:grpSpPr>
          <a:xfrm>
            <a:off x="-38101" y="1066800"/>
            <a:ext cx="9371645" cy="2895600"/>
            <a:chOff x="685800" y="1358847"/>
            <a:chExt cx="7696200" cy="2377930"/>
          </a:xfrm>
        </p:grpSpPr>
        <p:pic>
          <p:nvPicPr>
            <p:cNvPr id="7" name="Picture 8" descr="C:\_____HEARD_ISLAND_2014\_HD_Vortex_winds\Drawing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1358847"/>
              <a:ext cx="7696200" cy="20179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10400" y="3429000"/>
              <a:ext cx="1224502" cy="307777"/>
            </a:xfrm>
            <a:prstGeom prst="rect">
              <a:avLst/>
            </a:prstGeom>
            <a:noFill/>
          </p:spPr>
          <p:txBody>
            <a:bodyPr wrap="none" rtlCol="0">
              <a:spAutoFit/>
            </a:bodyPr>
            <a:lstStyle/>
            <a:p>
              <a:r>
                <a:rPr lang="en-US" sz="1400" dirty="0" smtClean="0">
                  <a:solidFill>
                    <a:schemeClr val="bg1"/>
                  </a:solidFill>
                </a:rPr>
                <a:t>Roller vortices</a:t>
              </a:r>
              <a:endParaRPr lang="en-US" sz="1400" dirty="0">
                <a:solidFill>
                  <a:schemeClr val="bg1"/>
                </a:solidFill>
              </a:endParaRPr>
            </a:p>
          </p:txBody>
        </p:sp>
      </p:grpSp>
      <p:pic>
        <p:nvPicPr>
          <p:cNvPr id="24579" name="Picture 3" descr="C:\Users\Schmieder\Desktop\_____HI_2015y\_____HD_Projects\____HD_Remote_instruments\images\Clip_2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525" y="3733800"/>
            <a:ext cx="4191000" cy="27074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76800" y="3857786"/>
            <a:ext cx="2209800" cy="923330"/>
          </a:xfrm>
          <a:prstGeom prst="rect">
            <a:avLst/>
          </a:prstGeom>
          <a:noFill/>
        </p:spPr>
        <p:txBody>
          <a:bodyPr wrap="square" rtlCol="0">
            <a:spAutoFit/>
          </a:bodyPr>
          <a:lstStyle/>
          <a:p>
            <a:r>
              <a:rPr lang="en-US" dirty="0" smtClean="0"/>
              <a:t>A remote automatic station could record wind data over a year</a:t>
            </a:r>
            <a:endParaRPr lang="en-US" dirty="0"/>
          </a:p>
        </p:txBody>
      </p:sp>
    </p:spTree>
    <p:extLst>
      <p:ext uri="{BB962C8B-B14F-4D97-AF65-F5344CB8AC3E}">
        <p14:creationId xmlns:p14="http://schemas.microsoft.com/office/powerpoint/2010/main" val="84551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a:ext>
            </a:extLst>
          </a:blip>
          <a:stretch>
            <a:fillRect/>
          </a:stretch>
        </p:blipFill>
        <p:spPr>
          <a:xfrm>
            <a:off x="152400" y="228600"/>
            <a:ext cx="6324600" cy="4021392"/>
          </a:xfrm>
          <a:prstGeom prst="rect">
            <a:avLst/>
          </a:prstGeom>
          <a:ln w="3175">
            <a:noFill/>
          </a:ln>
          <a:effectLst>
            <a:outerShdw blurRad="50800" dist="38100" dir="2700000" algn="tl" rotWithShape="0">
              <a:prstClr val="black">
                <a:alpha val="40000"/>
              </a:prstClr>
            </a:outerShdw>
          </a:effectLst>
        </p:spPr>
      </p:pic>
      <p:grpSp>
        <p:nvGrpSpPr>
          <p:cNvPr id="5" name="Group 4"/>
          <p:cNvGrpSpPr/>
          <p:nvPr/>
        </p:nvGrpSpPr>
        <p:grpSpPr>
          <a:xfrm>
            <a:off x="4953000" y="3319790"/>
            <a:ext cx="3928110" cy="3277526"/>
            <a:chOff x="4953000" y="3319790"/>
            <a:chExt cx="3928110" cy="3277526"/>
          </a:xfrm>
        </p:grpSpPr>
        <p:pic>
          <p:nvPicPr>
            <p:cNvPr id="3" name="Picture 2"/>
            <p:cNvPicPr/>
            <p:nvPr/>
          </p:nvPicPr>
          <p:blipFill>
            <a:blip r:embed="rId4" cstate="email">
              <a:extLst>
                <a:ext uri="{28A0092B-C50C-407E-A947-70E740481C1C}">
                  <a14:useLocalDpi xmlns:a14="http://schemas.microsoft.com/office/drawing/2010/main"/>
                </a:ext>
              </a:extLst>
            </a:blip>
            <a:stretch>
              <a:fillRect/>
            </a:stretch>
          </p:blipFill>
          <p:spPr>
            <a:xfrm>
              <a:off x="4953000" y="3581400"/>
              <a:ext cx="3928110" cy="3015916"/>
            </a:xfrm>
            <a:prstGeom prst="rect">
              <a:avLst/>
            </a:prstGeom>
            <a:ln w="3175">
              <a:solidFill>
                <a:schemeClr val="tx1"/>
              </a:solidFill>
            </a:ln>
            <a:effectLst>
              <a:outerShdw blurRad="50800" dist="38100" dir="2700000" algn="tl" rotWithShape="0">
                <a:prstClr val="black">
                  <a:alpha val="40000"/>
                </a:prstClr>
              </a:outerShdw>
            </a:effectLst>
          </p:spPr>
        </p:pic>
        <p:sp>
          <p:nvSpPr>
            <p:cNvPr id="4" name="TextBox 3"/>
            <p:cNvSpPr txBox="1"/>
            <p:nvPr/>
          </p:nvSpPr>
          <p:spPr>
            <a:xfrm>
              <a:off x="7976695" y="3319790"/>
              <a:ext cx="904415" cy="261610"/>
            </a:xfrm>
            <a:prstGeom prst="rect">
              <a:avLst/>
            </a:prstGeom>
            <a:noFill/>
          </p:spPr>
          <p:txBody>
            <a:bodyPr wrap="none" rtlCol="0">
              <a:spAutoFit/>
            </a:bodyPr>
            <a:lstStyle/>
            <a:p>
              <a:r>
                <a:rPr lang="en-US" sz="1050" dirty="0" smtClean="0">
                  <a:solidFill>
                    <a:schemeClr val="bg1"/>
                  </a:solidFill>
                </a:rPr>
                <a:t>Pitman et al.</a:t>
              </a:r>
              <a:endParaRPr lang="en-US" sz="1050" dirty="0">
                <a:solidFill>
                  <a:schemeClr val="bg1"/>
                </a:solidFill>
              </a:endParaRPr>
            </a:p>
          </p:txBody>
        </p:sp>
      </p:grpSp>
      <p:sp>
        <p:nvSpPr>
          <p:cNvPr id="19" name="TextBox 18"/>
          <p:cNvSpPr txBox="1"/>
          <p:nvPr/>
        </p:nvSpPr>
        <p:spPr>
          <a:xfrm>
            <a:off x="6781800" y="381000"/>
            <a:ext cx="1935402" cy="1569660"/>
          </a:xfrm>
          <a:prstGeom prst="rect">
            <a:avLst/>
          </a:prstGeom>
          <a:noFill/>
        </p:spPr>
        <p:txBody>
          <a:bodyPr wrap="none" rtlCol="0">
            <a:spAutoFit/>
          </a:bodyPr>
          <a:lstStyle/>
          <a:p>
            <a:r>
              <a:rPr lang="en-US" sz="2400" dirty="0" smtClean="0">
                <a:solidFill>
                  <a:srgbClr val="0000FF"/>
                </a:solidFill>
              </a:rPr>
              <a:t>Search for the</a:t>
            </a:r>
          </a:p>
          <a:p>
            <a:r>
              <a:rPr lang="en-US" sz="2400" dirty="0" smtClean="0">
                <a:solidFill>
                  <a:srgbClr val="0000FF"/>
                </a:solidFill>
              </a:rPr>
              <a:t>reported</a:t>
            </a:r>
          </a:p>
          <a:p>
            <a:r>
              <a:rPr lang="en-US" sz="2400" dirty="0" smtClean="0">
                <a:solidFill>
                  <a:srgbClr val="0000FF"/>
                </a:solidFill>
              </a:rPr>
              <a:t>new Type of</a:t>
            </a:r>
          </a:p>
          <a:p>
            <a:r>
              <a:rPr lang="en-US" sz="2400" dirty="0">
                <a:solidFill>
                  <a:srgbClr val="0000FF"/>
                </a:solidFill>
              </a:rPr>
              <a:t>k</a:t>
            </a:r>
            <a:r>
              <a:rPr lang="en-US" sz="2400" dirty="0" smtClean="0">
                <a:solidFill>
                  <a:srgbClr val="0000FF"/>
                </a:solidFill>
              </a:rPr>
              <a:t>iller whale</a:t>
            </a:r>
            <a:endParaRPr lang="en-US" sz="2400" dirty="0">
              <a:solidFill>
                <a:srgbClr val="0000FF"/>
              </a:solidFill>
            </a:endParaRPr>
          </a:p>
        </p:txBody>
      </p:sp>
    </p:spTree>
    <p:extLst>
      <p:ext uri="{BB962C8B-B14F-4D97-AF65-F5344CB8AC3E}">
        <p14:creationId xmlns:p14="http://schemas.microsoft.com/office/powerpoint/2010/main" val="169735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4" name="Picture 4" descr="C:\___WWW\HD folder\HD\HD_images\HD_Books\HE_Project_Description_cover_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3524" y="887529"/>
            <a:ext cx="4025535" cy="5212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8" name="Picture 4" descr="C:\___WWW\HD folder\HD\HD_images\HD_Books\HE_Project_Description_cover_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9215" y="912929"/>
            <a:ext cx="4025535" cy="5212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9" name="Picture 4" descr="C:\___WWW\HD folder\HD\HD_images\HD_Books\HE_Project_Description_cover_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3665" y="925629"/>
            <a:ext cx="4025535" cy="52120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05400" y="1828800"/>
            <a:ext cx="3747501" cy="3046988"/>
          </a:xfrm>
          <a:prstGeom prst="rect">
            <a:avLst/>
          </a:prstGeom>
          <a:noFill/>
        </p:spPr>
        <p:txBody>
          <a:bodyPr wrap="none" rtlCol="0">
            <a:spAutoFit/>
          </a:bodyPr>
          <a:lstStyle/>
          <a:p>
            <a:pPr algn="ctr"/>
            <a:r>
              <a:rPr lang="en-US" sz="3200" dirty="0" smtClean="0">
                <a:solidFill>
                  <a:schemeClr val="bg1"/>
                </a:solidFill>
              </a:rPr>
              <a:t>Full Project Plan:</a:t>
            </a:r>
          </a:p>
          <a:p>
            <a:pPr algn="ctr"/>
            <a:endParaRPr lang="en-US" sz="3200" dirty="0" smtClean="0">
              <a:solidFill>
                <a:schemeClr val="bg1"/>
              </a:solidFill>
            </a:endParaRPr>
          </a:p>
          <a:p>
            <a:pPr algn="ctr"/>
            <a:r>
              <a:rPr lang="en-US" sz="3200" dirty="0" smtClean="0">
                <a:solidFill>
                  <a:srgbClr val="FFFF00"/>
                </a:solidFill>
              </a:rPr>
              <a:t>www.heardisland.org</a:t>
            </a:r>
          </a:p>
          <a:p>
            <a:pPr algn="ctr"/>
            <a:endParaRPr lang="en-US" sz="3200" dirty="0">
              <a:solidFill>
                <a:schemeClr val="bg1"/>
              </a:solidFill>
            </a:endParaRPr>
          </a:p>
          <a:p>
            <a:pPr algn="ctr"/>
            <a:r>
              <a:rPr lang="en-US" sz="3200" dirty="0" smtClean="0">
                <a:solidFill>
                  <a:srgbClr val="FFFF00"/>
                </a:solidFill>
              </a:rPr>
              <a:t>/DOCUMENTS/</a:t>
            </a:r>
          </a:p>
          <a:p>
            <a:pPr algn="ctr"/>
            <a:endParaRPr lang="en-US" sz="3200" dirty="0">
              <a:solidFill>
                <a:schemeClr val="bg1"/>
              </a:solidFill>
            </a:endParaRPr>
          </a:p>
        </p:txBody>
      </p:sp>
    </p:spTree>
    <p:extLst>
      <p:ext uri="{BB962C8B-B14F-4D97-AF65-F5344CB8AC3E}">
        <p14:creationId xmlns:p14="http://schemas.microsoft.com/office/powerpoint/2010/main" val="67312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C:\___WWW\HD folder\HD\HD_images\HD_Books\HI_cover_10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50" y="226526"/>
            <a:ext cx="8242528" cy="565992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____TASMANIA_2013\PPT\VK0IR boo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2438400"/>
            <a:ext cx="3842251" cy="5486400"/>
          </a:xfrm>
          <a:prstGeom prst="rect">
            <a:avLst/>
          </a:prstGeom>
          <a:noFill/>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77000" y="6017823"/>
            <a:ext cx="2217644" cy="646331"/>
          </a:xfrm>
          <a:prstGeom prst="rect">
            <a:avLst/>
          </a:prstGeom>
          <a:noFill/>
        </p:spPr>
        <p:txBody>
          <a:bodyPr wrap="square" rtlCol="0">
            <a:spAutoFit/>
          </a:bodyPr>
          <a:lstStyle/>
          <a:p>
            <a:r>
              <a:rPr lang="en-US" dirty="0" smtClean="0">
                <a:solidFill>
                  <a:schemeClr val="bg1"/>
                </a:solidFill>
              </a:rPr>
              <a:t>Free download at </a:t>
            </a:r>
            <a:r>
              <a:rPr lang="en-US" dirty="0" smtClean="0">
                <a:solidFill>
                  <a:srgbClr val="FFFF00"/>
                </a:solidFill>
              </a:rPr>
              <a:t>www.heardisland.org</a:t>
            </a:r>
            <a:endParaRPr lang="en-US" dirty="0">
              <a:solidFill>
                <a:srgbClr val="FFFF00"/>
              </a:solidFill>
            </a:endParaRPr>
          </a:p>
        </p:txBody>
      </p:sp>
    </p:spTree>
    <p:extLst>
      <p:ext uri="{BB962C8B-B14F-4D97-AF65-F5344CB8AC3E}">
        <p14:creationId xmlns:p14="http://schemas.microsoft.com/office/powerpoint/2010/main" val="194814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5" descr="E:\___DXA_Book\_DXA_COVER\DXA_cover_RWS_0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04800"/>
            <a:ext cx="9107054" cy="563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77000" y="6172200"/>
            <a:ext cx="2217644" cy="369332"/>
          </a:xfrm>
          <a:prstGeom prst="rect">
            <a:avLst/>
          </a:prstGeom>
          <a:noFill/>
        </p:spPr>
        <p:txBody>
          <a:bodyPr wrap="square" rtlCol="0">
            <a:spAutoFit/>
          </a:bodyPr>
          <a:lstStyle/>
          <a:p>
            <a:r>
              <a:rPr lang="en-US" dirty="0" smtClean="0">
                <a:solidFill>
                  <a:srgbClr val="FFFF00"/>
                </a:solidFill>
              </a:rPr>
              <a:t>Available from KK6EK</a:t>
            </a:r>
            <a:endParaRPr lang="en-US" dirty="0">
              <a:solidFill>
                <a:srgbClr val="FFFF00"/>
              </a:solidFill>
            </a:endParaRPr>
          </a:p>
        </p:txBody>
      </p:sp>
    </p:spTree>
    <p:extLst>
      <p:ext uri="{BB962C8B-B14F-4D97-AF65-F5344CB8AC3E}">
        <p14:creationId xmlns:p14="http://schemas.microsoft.com/office/powerpoint/2010/main" val="394674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3399" y="914400"/>
            <a:ext cx="7986330" cy="5638800"/>
            <a:chOff x="533399" y="685800"/>
            <a:chExt cx="7986330" cy="5638800"/>
          </a:xfrm>
        </p:grpSpPr>
        <p:pic>
          <p:nvPicPr>
            <p:cNvPr id="15365" name="Picture 5" descr="C:\Users\Schmieder\Desktop\_____HI_2015y\_Newsletters\HD_Newsletter_01_01_p4_resiz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3652" y="2667000"/>
              <a:ext cx="2816077" cy="3657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367" name="Picture 7" descr="C:\Users\Schmieder\Desktop\_____HI_2015y\_Newsletters\HD_Newsletter_01_01_p3_resiz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95614" y="1752600"/>
              <a:ext cx="2816077" cy="3657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366" name="Picture 6" descr="C:\Users\Schmieder\Desktop\_____HI_2015y\_Newsletters\HD_Newsletter_01_01_p2_resiz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0" y="685800"/>
              <a:ext cx="2816077" cy="3657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364" name="Picture 4" descr="C:\Users\Schmieder\Desktop\_____HI_2015y\_Newsletters\HD_Newsletter_01_01_p1_resize.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3399" y="2362200"/>
              <a:ext cx="2816077" cy="3657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5486400" y="1459468"/>
            <a:ext cx="3665171" cy="369332"/>
          </a:xfrm>
          <a:prstGeom prst="rect">
            <a:avLst/>
          </a:prstGeom>
          <a:noFill/>
        </p:spPr>
        <p:txBody>
          <a:bodyPr wrap="none" rtlCol="0">
            <a:spAutoFit/>
          </a:bodyPr>
          <a:lstStyle/>
          <a:p>
            <a:r>
              <a:rPr lang="en-US" dirty="0" smtClean="0">
                <a:hlinkClick r:id="rId7"/>
              </a:rPr>
              <a:t>www.heardisland.org</a:t>
            </a:r>
            <a:r>
              <a:rPr lang="en-US" dirty="0" smtClean="0"/>
              <a:t> /NEWSLETTER/</a:t>
            </a:r>
            <a:endParaRPr lang="en-US" dirty="0"/>
          </a:p>
        </p:txBody>
      </p:sp>
      <p:sp>
        <p:nvSpPr>
          <p:cNvPr id="9" name="TextBox 8"/>
          <p:cNvSpPr txBox="1"/>
          <p:nvPr/>
        </p:nvSpPr>
        <p:spPr>
          <a:xfrm>
            <a:off x="2460076" y="441865"/>
            <a:ext cx="3725572" cy="461665"/>
          </a:xfrm>
          <a:prstGeom prst="rect">
            <a:avLst/>
          </a:prstGeom>
          <a:noFill/>
        </p:spPr>
        <p:txBody>
          <a:bodyPr wrap="none" rtlCol="0">
            <a:spAutoFit/>
          </a:bodyPr>
          <a:lstStyle/>
          <a:p>
            <a:r>
              <a:rPr lang="en-US" sz="2400" dirty="0" smtClean="0">
                <a:solidFill>
                  <a:srgbClr val="0000FF"/>
                </a:solidFill>
              </a:rPr>
              <a:t>The Heard Island Newsletter</a:t>
            </a:r>
            <a:endParaRPr lang="en-US" sz="2400" dirty="0">
              <a:solidFill>
                <a:srgbClr val="0000FF"/>
              </a:solidFill>
            </a:endParaRPr>
          </a:p>
        </p:txBody>
      </p:sp>
      <p:sp>
        <p:nvSpPr>
          <p:cNvPr id="5" name="TextBox 4"/>
          <p:cNvSpPr txBox="1"/>
          <p:nvPr/>
        </p:nvSpPr>
        <p:spPr>
          <a:xfrm>
            <a:off x="5486400" y="1102667"/>
            <a:ext cx="3222549" cy="369332"/>
          </a:xfrm>
          <a:prstGeom prst="rect">
            <a:avLst/>
          </a:prstGeom>
          <a:noFill/>
        </p:spPr>
        <p:txBody>
          <a:bodyPr wrap="none" rtlCol="0">
            <a:spAutoFit/>
          </a:bodyPr>
          <a:lstStyle/>
          <a:p>
            <a:r>
              <a:rPr lang="en-US" i="1" dirty="0" smtClean="0"/>
              <a:t>Free (electronic) subscription at:</a:t>
            </a:r>
            <a:endParaRPr lang="en-US" i="1" dirty="0"/>
          </a:p>
        </p:txBody>
      </p:sp>
    </p:spTree>
    <p:extLst>
      <p:ext uri="{BB962C8B-B14F-4D97-AF65-F5344CB8AC3E}">
        <p14:creationId xmlns:p14="http://schemas.microsoft.com/office/powerpoint/2010/main" val="21940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______HEARD_ISLAND_2014\____HD_Images\_HD_PICs\HeardIslandAerial ligh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609600" y="304800"/>
            <a:ext cx="7772400" cy="1143000"/>
          </a:xfrm>
        </p:spPr>
        <p:txBody>
          <a:bodyPr>
            <a:normAutofit/>
          </a:bodyPr>
          <a:lstStyle/>
          <a:p>
            <a:pPr eaLnBrk="1" hangingPunct="1"/>
            <a:r>
              <a:rPr lang="en-US" altLang="en-US" sz="3200" dirty="0" smtClean="0">
                <a:solidFill>
                  <a:srgbClr val="0000FF"/>
                </a:solidFill>
              </a:rPr>
              <a:t>The 2016 Heard Island DXpedition</a:t>
            </a:r>
            <a:br>
              <a:rPr lang="en-US" altLang="en-US" sz="3200" dirty="0" smtClean="0">
                <a:solidFill>
                  <a:srgbClr val="0000FF"/>
                </a:solidFill>
              </a:rPr>
            </a:br>
            <a:r>
              <a:rPr lang="en-US" altLang="en-US" sz="3200" dirty="0" smtClean="0">
                <a:solidFill>
                  <a:srgbClr val="0000FF"/>
                </a:solidFill>
              </a:rPr>
              <a:t>the On-Island Team</a:t>
            </a:r>
          </a:p>
        </p:txBody>
      </p:sp>
      <p:sp>
        <p:nvSpPr>
          <p:cNvPr id="3" name="TextBox 2"/>
          <p:cNvSpPr txBox="1"/>
          <p:nvPr/>
        </p:nvSpPr>
        <p:spPr>
          <a:xfrm>
            <a:off x="2551255" y="1828800"/>
            <a:ext cx="4041491" cy="4401205"/>
          </a:xfrm>
          <a:prstGeom prst="rect">
            <a:avLst/>
          </a:prstGeom>
          <a:noFill/>
        </p:spPr>
        <p:txBody>
          <a:bodyPr wrap="none" rtlCol="0">
            <a:spAutoFit/>
          </a:bodyPr>
          <a:lstStyle/>
          <a:p>
            <a:r>
              <a:rPr lang="en-US" sz="2000" dirty="0"/>
              <a:t>Adam Brown </a:t>
            </a:r>
            <a:r>
              <a:rPr lang="en-US" sz="2000" dirty="0" smtClean="0"/>
              <a:t>		K2ARB</a:t>
            </a:r>
            <a:endParaRPr lang="en-US" sz="2000" dirty="0"/>
          </a:p>
          <a:p>
            <a:r>
              <a:rPr lang="en-US" sz="2000" dirty="0"/>
              <a:t>Alan </a:t>
            </a:r>
            <a:r>
              <a:rPr lang="en-US" sz="2000" dirty="0" smtClean="0"/>
              <a:t>Cheshire 		VK6CQ</a:t>
            </a:r>
            <a:endParaRPr lang="en-US" sz="2000" dirty="0"/>
          </a:p>
          <a:p>
            <a:r>
              <a:rPr lang="en-US" sz="2000" dirty="0" err="1"/>
              <a:t>Arliss</a:t>
            </a:r>
            <a:r>
              <a:rPr lang="en-US" sz="2000" dirty="0"/>
              <a:t> Thompson </a:t>
            </a:r>
            <a:r>
              <a:rPr lang="en-US" sz="2000" dirty="0" smtClean="0"/>
              <a:t>		W7XU</a:t>
            </a:r>
            <a:endParaRPr lang="en-US" sz="2000" dirty="0"/>
          </a:p>
          <a:p>
            <a:r>
              <a:rPr lang="en-US" sz="2000" dirty="0"/>
              <a:t>Bill Mitchell </a:t>
            </a:r>
            <a:r>
              <a:rPr lang="en-US" sz="2000" dirty="0" smtClean="0"/>
              <a:t>		AEØEE</a:t>
            </a:r>
            <a:endParaRPr lang="en-US" sz="2000" dirty="0"/>
          </a:p>
          <a:p>
            <a:r>
              <a:rPr lang="en-US" sz="2000" dirty="0"/>
              <a:t>Carlos Nascimento </a:t>
            </a:r>
            <a:r>
              <a:rPr lang="en-US" sz="2000" dirty="0" smtClean="0"/>
              <a:t>	NP4IW</a:t>
            </a:r>
            <a:endParaRPr lang="en-US" sz="2000" dirty="0"/>
          </a:p>
          <a:p>
            <a:r>
              <a:rPr lang="en-US" sz="2000" dirty="0"/>
              <a:t>Dave Farnsworth </a:t>
            </a:r>
            <a:r>
              <a:rPr lang="en-US" sz="2000" dirty="0" smtClean="0"/>
              <a:t>		WJ2O</a:t>
            </a:r>
            <a:endParaRPr lang="en-US" sz="2000" dirty="0"/>
          </a:p>
          <a:p>
            <a:r>
              <a:rPr lang="en-US" sz="2000" dirty="0"/>
              <a:t>David Lloyd </a:t>
            </a:r>
            <a:r>
              <a:rPr lang="en-US" sz="2000" dirty="0" smtClean="0"/>
              <a:t>		K3EL</a:t>
            </a:r>
            <a:endParaRPr lang="en-US" sz="2000" dirty="0"/>
          </a:p>
          <a:p>
            <a:r>
              <a:rPr lang="en-US" sz="2000" dirty="0"/>
              <a:t>Fred Belton </a:t>
            </a:r>
            <a:r>
              <a:rPr lang="en-US" sz="2000" dirty="0" smtClean="0"/>
              <a:t>		WM4MXD</a:t>
            </a:r>
            <a:endParaRPr lang="en-US" sz="2000" dirty="0"/>
          </a:p>
          <a:p>
            <a:r>
              <a:rPr lang="en-US" sz="2000" dirty="0"/>
              <a:t>Gavin Marshall </a:t>
            </a:r>
            <a:r>
              <a:rPr lang="en-US" sz="2000" dirty="0" smtClean="0"/>
              <a:t>		VK2BAX</a:t>
            </a:r>
            <a:endParaRPr lang="en-US" sz="2000" dirty="0"/>
          </a:p>
          <a:p>
            <a:r>
              <a:rPr lang="en-US" sz="2000" dirty="0"/>
              <a:t>Hans-Peter </a:t>
            </a:r>
            <a:r>
              <a:rPr lang="en-US" sz="2000" dirty="0" err="1"/>
              <a:t>Blattler</a:t>
            </a:r>
            <a:r>
              <a:rPr lang="en-US" sz="2000" dirty="0"/>
              <a:t> </a:t>
            </a:r>
            <a:r>
              <a:rPr lang="en-US" sz="2000" dirty="0" smtClean="0"/>
              <a:t>	HB9BXE</a:t>
            </a:r>
            <a:endParaRPr lang="en-US" sz="2000" dirty="0"/>
          </a:p>
          <a:p>
            <a:r>
              <a:rPr lang="en-US" sz="2000" dirty="0"/>
              <a:t>Jim </a:t>
            </a:r>
            <a:r>
              <a:rPr lang="en-US" sz="2000" dirty="0" err="1"/>
              <a:t>Colletto</a:t>
            </a:r>
            <a:r>
              <a:rPr lang="en-US" sz="2000" dirty="0"/>
              <a:t> </a:t>
            </a:r>
            <a:r>
              <a:rPr lang="en-US" sz="2000" dirty="0" smtClean="0"/>
              <a:t>		N6TQ</a:t>
            </a:r>
            <a:endParaRPr lang="en-US" sz="2000" dirty="0"/>
          </a:p>
          <a:p>
            <a:r>
              <a:rPr lang="en-US" sz="2000" dirty="0"/>
              <a:t>Kenneth Karr </a:t>
            </a:r>
            <a:r>
              <a:rPr lang="en-US" sz="2000" dirty="0" smtClean="0"/>
              <a:t>		NG2H</a:t>
            </a:r>
            <a:endParaRPr lang="en-US" sz="2000" dirty="0"/>
          </a:p>
          <a:p>
            <a:r>
              <a:rPr lang="en-US" sz="2000" dirty="0"/>
              <a:t>Robert W. Schmieder </a:t>
            </a:r>
            <a:r>
              <a:rPr lang="en-US" sz="2000" dirty="0" smtClean="0"/>
              <a:t>	KK6EK</a:t>
            </a:r>
            <a:endParaRPr lang="en-US" sz="2000" dirty="0"/>
          </a:p>
          <a:p>
            <a:r>
              <a:rPr lang="en-US" sz="2000" dirty="0" err="1"/>
              <a:t>Vadym</a:t>
            </a:r>
            <a:r>
              <a:rPr lang="en-US" sz="2000" dirty="0"/>
              <a:t> </a:t>
            </a:r>
            <a:r>
              <a:rPr lang="en-US" sz="2000" dirty="0" err="1"/>
              <a:t>Ivliev</a:t>
            </a:r>
            <a:r>
              <a:rPr lang="en-US" sz="2000" dirty="0"/>
              <a:t> </a:t>
            </a:r>
            <a:r>
              <a:rPr lang="en-US" sz="2000" dirty="0" smtClean="0"/>
              <a:t>		UT6UD</a:t>
            </a:r>
            <a:endParaRPr lang="en-US" sz="2000" dirty="0"/>
          </a:p>
        </p:txBody>
      </p:sp>
    </p:spTree>
    <p:extLst>
      <p:ext uri="{BB962C8B-B14F-4D97-AF65-F5344CB8AC3E}">
        <p14:creationId xmlns:p14="http://schemas.microsoft.com/office/powerpoint/2010/main" val="271054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chmieder\Desktop\PPT_images\Angel_matc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2999" y="1143000"/>
            <a:ext cx="3964387" cy="533321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31876" y="441865"/>
            <a:ext cx="3480248" cy="461665"/>
          </a:xfrm>
          <a:prstGeom prst="rect">
            <a:avLst/>
          </a:prstGeom>
          <a:noFill/>
        </p:spPr>
        <p:txBody>
          <a:bodyPr wrap="none" rtlCol="0">
            <a:spAutoFit/>
          </a:bodyPr>
          <a:lstStyle/>
          <a:p>
            <a:r>
              <a:rPr lang="en-US" sz="2400" dirty="0" smtClean="0">
                <a:solidFill>
                  <a:srgbClr val="0000FF"/>
                </a:solidFill>
              </a:rPr>
              <a:t>The W4DXCC Angel Match</a:t>
            </a:r>
            <a:endParaRPr lang="en-US" sz="2400" dirty="0">
              <a:solidFill>
                <a:srgbClr val="0000FF"/>
              </a:solidFill>
            </a:endParaRPr>
          </a:p>
        </p:txBody>
      </p:sp>
      <p:sp>
        <p:nvSpPr>
          <p:cNvPr id="6" name="TextBox 5"/>
          <p:cNvSpPr txBox="1"/>
          <p:nvPr/>
        </p:nvSpPr>
        <p:spPr>
          <a:xfrm>
            <a:off x="5486400" y="1981200"/>
            <a:ext cx="3352800" cy="3970318"/>
          </a:xfrm>
          <a:prstGeom prst="rect">
            <a:avLst/>
          </a:prstGeom>
          <a:noFill/>
        </p:spPr>
        <p:txBody>
          <a:bodyPr wrap="square" rtlCol="0">
            <a:spAutoFit/>
          </a:bodyPr>
          <a:lstStyle/>
          <a:p>
            <a:r>
              <a:rPr lang="en-US" sz="2400" dirty="0" smtClean="0"/>
              <a:t>Donations made at the W4DXCC Convention will be doubled by the </a:t>
            </a:r>
          </a:p>
          <a:p>
            <a:endParaRPr lang="en-US" sz="2400" dirty="0"/>
          </a:p>
          <a:p>
            <a:r>
              <a:rPr lang="en-US" sz="3600" dirty="0" smtClean="0">
                <a:solidFill>
                  <a:srgbClr val="FF0000"/>
                </a:solidFill>
              </a:rPr>
              <a:t>VKØEK Angel</a:t>
            </a:r>
          </a:p>
          <a:p>
            <a:endParaRPr lang="en-US" sz="2400" dirty="0"/>
          </a:p>
          <a:p>
            <a:r>
              <a:rPr lang="en-US" sz="2400" dirty="0" smtClean="0"/>
              <a:t>Please see team member </a:t>
            </a:r>
          </a:p>
          <a:p>
            <a:r>
              <a:rPr lang="en-US" sz="2400" dirty="0" smtClean="0">
                <a:solidFill>
                  <a:srgbClr val="0000FF"/>
                </a:solidFill>
              </a:rPr>
              <a:t>Fred Belton KM4MXD</a:t>
            </a:r>
          </a:p>
          <a:p>
            <a:r>
              <a:rPr lang="en-US" sz="2400" dirty="0" smtClean="0"/>
              <a:t>or </a:t>
            </a:r>
          </a:p>
          <a:p>
            <a:r>
              <a:rPr lang="en-US" sz="2400" dirty="0" smtClean="0">
                <a:solidFill>
                  <a:srgbClr val="0000FF"/>
                </a:solidFill>
              </a:rPr>
              <a:t>Dave Anderson K4SV</a:t>
            </a:r>
            <a:endParaRPr lang="en-US" sz="2400" dirty="0">
              <a:solidFill>
                <a:srgbClr val="0000FF"/>
              </a:solidFill>
            </a:endParaRPr>
          </a:p>
        </p:txBody>
      </p:sp>
      <p:pic>
        <p:nvPicPr>
          <p:cNvPr id="26626" name="Picture 2" descr="C:\____WWW_DW\HD_DW\HD_images\HD_accents\match-1_cro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1800" y="381000"/>
            <a:ext cx="1328397" cy="136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24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24" name="Picture 4" descr="C:\_____HEARD_ISLAND_2014\____HD_Images\_HD_PICs\BigBenHeardIslan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1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4632701" y="5496163"/>
            <a:ext cx="2850396" cy="461665"/>
          </a:xfrm>
          <a:prstGeom prst="rect">
            <a:avLst/>
          </a:prstGeom>
          <a:noFill/>
        </p:spPr>
        <p:txBody>
          <a:bodyPr wrap="none" rtlCol="0">
            <a:spAutoFit/>
          </a:bodyPr>
          <a:lstStyle/>
          <a:p>
            <a:r>
              <a:rPr lang="en-US" sz="2400" dirty="0" smtClean="0">
                <a:solidFill>
                  <a:srgbClr val="FFFF00"/>
                </a:solidFill>
              </a:rPr>
              <a:t>www.heardisland.org</a:t>
            </a:r>
            <a:endParaRPr lang="en-US" sz="2400" dirty="0">
              <a:solidFill>
                <a:srgbClr val="FFFF00"/>
              </a:solidFill>
            </a:endParaRPr>
          </a:p>
        </p:txBody>
      </p:sp>
      <p:sp>
        <p:nvSpPr>
          <p:cNvPr id="4" name="TextBox 3"/>
          <p:cNvSpPr txBox="1"/>
          <p:nvPr/>
        </p:nvSpPr>
        <p:spPr>
          <a:xfrm>
            <a:off x="510784" y="1504070"/>
            <a:ext cx="2449325" cy="3724096"/>
          </a:xfrm>
          <a:prstGeom prst="rect">
            <a:avLst/>
          </a:prstGeom>
          <a:noFill/>
        </p:spPr>
        <p:txBody>
          <a:bodyPr wrap="none" rtlCol="0">
            <a:spAutoFit/>
          </a:bodyPr>
          <a:lstStyle/>
          <a:p>
            <a:pPr algn="ctr"/>
            <a:r>
              <a:rPr lang="en-US" dirty="0">
                <a:solidFill>
                  <a:srgbClr val="FFFF00"/>
                </a:solidFill>
              </a:rPr>
              <a:t>Dr. Robert W </a:t>
            </a:r>
            <a:r>
              <a:rPr lang="en-US" dirty="0" smtClean="0">
                <a:solidFill>
                  <a:srgbClr val="FFFF00"/>
                </a:solidFill>
              </a:rPr>
              <a:t>Schmieder</a:t>
            </a:r>
          </a:p>
          <a:p>
            <a:pPr algn="ctr"/>
            <a:r>
              <a:rPr lang="en-US" dirty="0" smtClean="0">
                <a:solidFill>
                  <a:schemeClr val="bg1"/>
                </a:solidFill>
              </a:rPr>
              <a:t>KK6EK</a:t>
            </a:r>
            <a:endParaRPr lang="en-US" dirty="0">
              <a:solidFill>
                <a:schemeClr val="bg1"/>
              </a:solidFill>
            </a:endParaRPr>
          </a:p>
          <a:p>
            <a:pPr algn="ctr"/>
            <a:r>
              <a:rPr lang="en-US" sz="1400" dirty="0">
                <a:solidFill>
                  <a:schemeClr val="bg1"/>
                </a:solidFill>
              </a:rPr>
              <a:t> </a:t>
            </a:r>
            <a:endParaRPr lang="en-US" sz="1400" dirty="0" smtClean="0">
              <a:solidFill>
                <a:schemeClr val="bg1"/>
              </a:solidFill>
            </a:endParaRPr>
          </a:p>
          <a:p>
            <a:pPr algn="ctr"/>
            <a:r>
              <a:rPr lang="en-US" sz="1400" dirty="0" smtClean="0">
                <a:solidFill>
                  <a:srgbClr val="FFFF00"/>
                </a:solidFill>
              </a:rPr>
              <a:t>Cordell </a:t>
            </a:r>
            <a:r>
              <a:rPr lang="en-US" sz="1400" dirty="0">
                <a:solidFill>
                  <a:srgbClr val="FFFF00"/>
                </a:solidFill>
              </a:rPr>
              <a:t>Expeditions</a:t>
            </a:r>
          </a:p>
          <a:p>
            <a:pPr algn="ctr"/>
            <a:r>
              <a:rPr lang="en-US" sz="1400" dirty="0">
                <a:solidFill>
                  <a:srgbClr val="FFFF00"/>
                </a:solidFill>
              </a:rPr>
              <a:t>4295 Walnut Blvd.</a:t>
            </a:r>
          </a:p>
          <a:p>
            <a:pPr algn="ctr"/>
            <a:r>
              <a:rPr lang="en-US" sz="1400" dirty="0">
                <a:solidFill>
                  <a:srgbClr val="FFFF00"/>
                </a:solidFill>
              </a:rPr>
              <a:t>Walnut Creek, CA 94596</a:t>
            </a:r>
          </a:p>
          <a:p>
            <a:pPr algn="ctr"/>
            <a:r>
              <a:rPr lang="en-US" sz="1400" dirty="0">
                <a:solidFill>
                  <a:schemeClr val="bg1"/>
                </a:solidFill>
              </a:rPr>
              <a:t> </a:t>
            </a:r>
          </a:p>
          <a:p>
            <a:pPr algn="ctr"/>
            <a:r>
              <a:rPr lang="en-US" sz="1400" dirty="0">
                <a:solidFill>
                  <a:schemeClr val="bg1"/>
                </a:solidFill>
              </a:rPr>
              <a:t>Phone:</a:t>
            </a:r>
          </a:p>
          <a:p>
            <a:pPr algn="ctr"/>
            <a:r>
              <a:rPr lang="en-US" sz="1400" dirty="0">
                <a:solidFill>
                  <a:srgbClr val="FFFF00"/>
                </a:solidFill>
              </a:rPr>
              <a:t>(925) 934-3735</a:t>
            </a:r>
          </a:p>
          <a:p>
            <a:pPr algn="ctr"/>
            <a:r>
              <a:rPr lang="en-US" sz="1400" dirty="0">
                <a:solidFill>
                  <a:schemeClr val="bg1"/>
                </a:solidFill>
              </a:rPr>
              <a:t> </a:t>
            </a:r>
          </a:p>
          <a:p>
            <a:pPr algn="ctr"/>
            <a:r>
              <a:rPr lang="en-US" sz="1400" dirty="0">
                <a:solidFill>
                  <a:schemeClr val="bg1"/>
                </a:solidFill>
              </a:rPr>
              <a:t>e-mail:</a:t>
            </a:r>
          </a:p>
          <a:p>
            <a:pPr algn="ctr"/>
            <a:r>
              <a:rPr lang="en-US" sz="1400" dirty="0">
                <a:solidFill>
                  <a:srgbClr val="FFFF00"/>
                </a:solidFill>
              </a:rPr>
              <a:t>schmieder@cordell.org</a:t>
            </a:r>
          </a:p>
          <a:p>
            <a:pPr algn="ctr"/>
            <a:r>
              <a:rPr lang="en-US" sz="1400" dirty="0">
                <a:solidFill>
                  <a:schemeClr val="bg1"/>
                </a:solidFill>
              </a:rPr>
              <a:t> </a:t>
            </a:r>
          </a:p>
          <a:p>
            <a:pPr algn="ctr"/>
            <a:r>
              <a:rPr lang="en-US" sz="1400" dirty="0">
                <a:solidFill>
                  <a:schemeClr val="bg1"/>
                </a:solidFill>
              </a:rPr>
              <a:t>Website:</a:t>
            </a:r>
          </a:p>
          <a:p>
            <a:pPr algn="ctr"/>
            <a:r>
              <a:rPr lang="en-US" sz="1400" dirty="0">
                <a:solidFill>
                  <a:srgbClr val="FFFF00"/>
                </a:solidFill>
              </a:rPr>
              <a:t>http://</a:t>
            </a:r>
            <a:r>
              <a:rPr lang="fi-FI" sz="1400" dirty="0">
                <a:solidFill>
                  <a:srgbClr val="FFFF00"/>
                </a:solidFill>
              </a:rPr>
              <a:t>www.cordell.org</a:t>
            </a:r>
            <a:endParaRPr lang="en-US" sz="1400" dirty="0">
              <a:solidFill>
                <a:srgbClr val="FFFF00"/>
              </a:solidFill>
            </a:endParaRPr>
          </a:p>
          <a:p>
            <a:endParaRPr lang="en-US" dirty="0"/>
          </a:p>
        </p:txBody>
      </p:sp>
      <p:pic>
        <p:nvPicPr>
          <p:cNvPr id="23554" name="Picture 2" descr="C:\____WWW_DW\HD_DW\HD_images\HD_Website\Clip_1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2467" y="685800"/>
            <a:ext cx="5270624"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30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4" descr="hi_vk0e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1522" y="-381001"/>
            <a:ext cx="10830922" cy="723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06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0" y="228600"/>
            <a:ext cx="1066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C:\______HEARD_ISLAND_2014\____HD_Images\_HD_maps_planned_routes\Project_Map_0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52400"/>
            <a:ext cx="880488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12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8709</TotalTime>
  <Words>2883</Words>
  <Application>Microsoft Office PowerPoint</Application>
  <PresentationFormat>On-screen Show (4:3)</PresentationFormat>
  <Paragraphs>276</Paragraphs>
  <Slides>70</Slides>
  <Notes>70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Heard Island - Atlas CW Stations</vt:lpstr>
      <vt:lpstr>PowerPoint Presentation</vt:lpstr>
      <vt:lpstr>DXA - The Online Radio Log Server</vt:lpstr>
      <vt:lpstr>DXA - The Online Radio Log Server</vt:lpstr>
      <vt:lpstr>PowerPoint Presentation</vt:lpstr>
      <vt:lpstr>Heard Island - Geography </vt:lpstr>
      <vt:lpstr>PowerPoint Presentation</vt:lpstr>
      <vt:lpstr>PowerPoint Presentation</vt:lpstr>
      <vt:lpstr>PowerPoint Presentation</vt:lpstr>
      <vt:lpstr>PowerPoint Presentation</vt:lpstr>
      <vt:lpstr>PowerPoint Presentation</vt:lpstr>
      <vt:lpstr>PowerPoint Presentation</vt:lpstr>
      <vt:lpstr>Scientific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2016 Heard Island DXpedition the On-Island Team</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Schmieder</dc:creator>
  <cp:lastModifiedBy>Schmieder</cp:lastModifiedBy>
  <cp:revision>124</cp:revision>
  <cp:lastPrinted>2015-08-22T05:51:38Z</cp:lastPrinted>
  <dcterms:created xsi:type="dcterms:W3CDTF">2015-08-22T04:09:43Z</dcterms:created>
  <dcterms:modified xsi:type="dcterms:W3CDTF">2015-09-18T20:53:30Z</dcterms:modified>
</cp:coreProperties>
</file>